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5" r:id="rId6"/>
    <p:sldId id="259" r:id="rId7"/>
    <p:sldId id="267" r:id="rId8"/>
    <p:sldId id="268" r:id="rId9"/>
    <p:sldId id="269" r:id="rId10"/>
    <p:sldId id="270" r:id="rId11"/>
    <p:sldId id="271" r:id="rId12"/>
    <p:sldId id="315" r:id="rId13"/>
    <p:sldId id="272" r:id="rId14"/>
    <p:sldId id="273" r:id="rId15"/>
    <p:sldId id="274" r:id="rId16"/>
    <p:sldId id="316" r:id="rId17"/>
    <p:sldId id="317" r:id="rId18"/>
    <p:sldId id="318" r:id="rId19"/>
    <p:sldId id="319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4" r:id="rId29"/>
    <p:sldId id="283" r:id="rId30"/>
    <p:sldId id="285" r:id="rId31"/>
    <p:sldId id="286" r:id="rId32"/>
    <p:sldId id="287" r:id="rId33"/>
    <p:sldId id="302" r:id="rId34"/>
    <p:sldId id="303" r:id="rId35"/>
    <p:sldId id="304" r:id="rId36"/>
    <p:sldId id="306" r:id="rId37"/>
    <p:sldId id="305" r:id="rId38"/>
    <p:sldId id="307" r:id="rId39"/>
    <p:sldId id="308" r:id="rId40"/>
    <p:sldId id="309" r:id="rId41"/>
    <p:sldId id="310" r:id="rId42"/>
    <p:sldId id="311" r:id="rId43"/>
    <p:sldId id="312" r:id="rId44"/>
    <p:sldId id="292" r:id="rId45"/>
    <p:sldId id="293" r:id="rId46"/>
    <p:sldId id="294" r:id="rId47"/>
    <p:sldId id="313" r:id="rId48"/>
    <p:sldId id="314" r:id="rId49"/>
    <p:sldId id="296" r:id="rId50"/>
    <p:sldId id="297" r:id="rId51"/>
    <p:sldId id="298" r:id="rId52"/>
    <p:sldId id="299" r:id="rId53"/>
    <p:sldId id="301" r:id="rId54"/>
    <p:sldId id="266" r:id="rId55"/>
    <p:sldId id="262" r:id="rId56"/>
    <p:sldId id="258" r:id="rId57"/>
    <p:sldId id="26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38" d="100"/>
          <a:sy n="38" d="100"/>
        </p:scale>
        <p:origin x="-75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2.doc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3.doc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Stacks And Queues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81200"/>
          </a:xfrm>
        </p:spPr>
        <p:txBody>
          <a:bodyPr/>
          <a:lstStyle/>
          <a:p>
            <a:r>
              <a:rPr lang="en-US" dirty="0" smtClean="0"/>
              <a:t>Module-2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877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Queues(FIFO)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4830763"/>
          </a:xfrm>
        </p:spPr>
        <p:txBody>
          <a:bodyPr/>
          <a:lstStyle/>
          <a:p>
            <a:r>
              <a:rPr lang="en-US" dirty="0" smtClean="0"/>
              <a:t>Is an ordered list in which insertion &amp; deletion takes place at different ends</a:t>
            </a:r>
            <a:endParaRPr lang="en-IN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Rear end</a:t>
            </a:r>
            <a:r>
              <a:rPr lang="en-US" dirty="0" smtClean="0"/>
              <a:t> : end at which new elements are added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Front end </a:t>
            </a:r>
            <a:r>
              <a:rPr lang="en-US" dirty="0" smtClean="0"/>
              <a:t>: end from which old elements are deleted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Pictorial Representation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endParaRPr lang="en-US" dirty="0" smtClean="0"/>
          </a:p>
        </p:txBody>
      </p:sp>
      <p:pic>
        <p:nvPicPr>
          <p:cNvPr id="1026" name="Picture 2" descr="http://www.matmock.in/static/queue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144145"/>
            <a:ext cx="3581400" cy="140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77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on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56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4400" b="1" dirty="0" smtClean="0"/>
          </a:p>
          <a:p>
            <a:pPr marL="0" indent="0">
              <a:buNone/>
            </a:pPr>
            <a:r>
              <a:rPr lang="en-US" sz="4400" dirty="0" smtClean="0"/>
              <a:t>#define MAX_SIZE 4</a:t>
            </a:r>
          </a:p>
          <a:p>
            <a:pPr marL="0" indent="0">
              <a:buNone/>
            </a:pPr>
            <a:r>
              <a:rPr lang="en-US" sz="4400" dirty="0" err="1"/>
              <a:t>t</a:t>
            </a:r>
            <a:r>
              <a:rPr lang="en-US" sz="4400" dirty="0" err="1" smtClean="0"/>
              <a:t>ypedef</a:t>
            </a:r>
            <a:r>
              <a:rPr lang="en-US" sz="4400" dirty="0" smtClean="0"/>
              <a:t> </a:t>
            </a:r>
            <a:r>
              <a:rPr lang="en-US" sz="4400" dirty="0" err="1" smtClean="0"/>
              <a:t>struct</a:t>
            </a: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	{ </a:t>
            </a:r>
          </a:p>
          <a:p>
            <a:pPr marL="0" indent="0">
              <a:buNone/>
            </a:pPr>
            <a:r>
              <a:rPr lang="en-US" sz="4400" dirty="0" smtClean="0"/>
              <a:t> 		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front,rear</a:t>
            </a:r>
            <a:r>
              <a:rPr lang="en-US" sz="4400" dirty="0" smtClean="0"/>
              <a:t>; </a:t>
            </a:r>
          </a:p>
          <a:p>
            <a:pPr marL="0" indent="0">
              <a:buNone/>
            </a:pPr>
            <a:r>
              <a:rPr lang="en-US" sz="4400" dirty="0" smtClean="0"/>
              <a:t>		</a:t>
            </a:r>
            <a:r>
              <a:rPr lang="en-US" sz="4400" dirty="0" err="1" smtClean="0"/>
              <a:t>int</a:t>
            </a:r>
            <a:r>
              <a:rPr lang="en-US" sz="4400" dirty="0" smtClean="0"/>
              <a:t> item[MAX_SIZE];</a:t>
            </a:r>
          </a:p>
          <a:p>
            <a:pPr marL="0" indent="0">
              <a:buNone/>
            </a:pPr>
            <a:r>
              <a:rPr lang="en-US" sz="4400" dirty="0" smtClean="0"/>
              <a:t>	} queue;</a:t>
            </a:r>
          </a:p>
          <a:p>
            <a:pPr marL="0" indent="0">
              <a:buNone/>
            </a:pPr>
            <a:r>
              <a:rPr lang="en-US" sz="4400" dirty="0" smtClean="0"/>
              <a:t>queue q;</a:t>
            </a:r>
          </a:p>
          <a:p>
            <a:pPr marL="0" indent="0">
              <a:buNone/>
            </a:pPr>
            <a:r>
              <a:rPr lang="en-US" sz="4400" dirty="0" err="1" smtClean="0"/>
              <a:t>q.front</a:t>
            </a:r>
            <a:r>
              <a:rPr lang="en-US" sz="4400" dirty="0" smtClean="0"/>
              <a:t>=0;</a:t>
            </a:r>
          </a:p>
          <a:p>
            <a:pPr marL="0" indent="0">
              <a:buNone/>
            </a:pPr>
            <a:r>
              <a:rPr lang="en-US" sz="4400" dirty="0" err="1" smtClean="0"/>
              <a:t>q.rear</a:t>
            </a:r>
            <a:r>
              <a:rPr lang="en-US" sz="4400" dirty="0" smtClean="0"/>
              <a:t>=-1;</a:t>
            </a:r>
          </a:p>
          <a:p>
            <a:pPr marL="0" indent="0">
              <a:buNone/>
            </a:pPr>
            <a:r>
              <a:rPr lang="en-US" sz="4400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6756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Insert an item from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void insert(</a:t>
            </a:r>
            <a:r>
              <a:rPr lang="en-US" dirty="0" err="1" smtClean="0"/>
              <a:t>int</a:t>
            </a:r>
            <a:r>
              <a:rPr lang="en-US" dirty="0" smtClean="0"/>
              <a:t> n)</a:t>
            </a:r>
          </a:p>
          <a:p>
            <a:pPr marL="0" indent="0">
              <a:buNone/>
            </a:pP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  if(</a:t>
            </a:r>
            <a:r>
              <a:rPr lang="en-US" dirty="0" err="1" smtClean="0"/>
              <a:t>q.rear</a:t>
            </a:r>
            <a:r>
              <a:rPr lang="en-US" dirty="0" smtClean="0"/>
              <a:t>== MAX_SIZE-1)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printf</a:t>
            </a:r>
            <a:r>
              <a:rPr lang="en-US" dirty="0" smtClean="0"/>
              <a:t>(“Queue is full”);</a:t>
            </a:r>
          </a:p>
          <a:p>
            <a:pPr marL="0" indent="0">
              <a:buNone/>
            </a:pPr>
            <a:r>
              <a:rPr lang="en-US" dirty="0" smtClean="0"/>
              <a:t>    else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q.item</a:t>
            </a:r>
            <a:r>
              <a:rPr lang="en-US" dirty="0" smtClean="0"/>
              <a:t>[++</a:t>
            </a:r>
            <a:r>
              <a:rPr lang="en-US" dirty="0" err="1" smtClean="0"/>
              <a:t>q.rear</a:t>
            </a:r>
            <a:r>
              <a:rPr lang="en-US" dirty="0" smtClean="0"/>
              <a:t>]=n;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from the front 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delete( 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if (rear &lt; front)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printf</a:t>
            </a:r>
            <a:r>
              <a:rPr lang="en-US" dirty="0" smtClean="0"/>
              <a:t>(“Queue is empty);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return </a:t>
            </a:r>
            <a:r>
              <a:rPr lang="en-US" dirty="0" err="1" smtClean="0"/>
              <a:t>q.item</a:t>
            </a:r>
            <a:r>
              <a:rPr lang="en-US" dirty="0" smtClean="0"/>
              <a:t>[</a:t>
            </a:r>
            <a:r>
              <a:rPr lang="en-US" dirty="0" err="1" smtClean="0"/>
              <a:t>q.front</a:t>
            </a:r>
            <a:r>
              <a:rPr lang="en-US" dirty="0" smtClean="0"/>
              <a:t>++];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390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the contents of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  void display ( 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int</a:t>
            </a:r>
            <a:r>
              <a:rPr lang="en-US" dirty="0" smtClean="0"/>
              <a:t>  i;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if(</a:t>
            </a:r>
            <a:r>
              <a:rPr lang="en-US" dirty="0" err="1" smtClean="0"/>
              <a:t>q.rear</a:t>
            </a:r>
            <a:r>
              <a:rPr lang="en-US" dirty="0" smtClean="0"/>
              <a:t> &lt; </a:t>
            </a:r>
            <a:r>
              <a:rPr lang="en-US" dirty="0" err="1" smtClean="0"/>
              <a:t>q.front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printf</a:t>
            </a:r>
            <a:r>
              <a:rPr lang="en-US" dirty="0" smtClean="0"/>
              <a:t>(“Queue is empty”);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 err="1" smtClean="0"/>
              <a:t>printf</a:t>
            </a:r>
            <a:r>
              <a:rPr lang="en-US" dirty="0" smtClean="0"/>
              <a:t>(“Contents of queue are “);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for(</a:t>
            </a:r>
            <a:r>
              <a:rPr lang="en-US" dirty="0" err="1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q.front;i</a:t>
            </a:r>
            <a:r>
              <a:rPr lang="en-US" dirty="0" smtClean="0"/>
              <a:t>&lt;=</a:t>
            </a:r>
            <a:r>
              <a:rPr lang="en-US" dirty="0" err="1" smtClean="0"/>
              <a:t>q.rear;i</a:t>
            </a:r>
            <a:r>
              <a:rPr lang="en-US" dirty="0" smtClean="0"/>
              <a:t>++)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dirty="0" err="1" smtClean="0"/>
              <a:t>printf</a:t>
            </a:r>
            <a:r>
              <a:rPr lang="en-US" dirty="0" smtClean="0"/>
              <a:t>(“%</a:t>
            </a:r>
            <a:r>
              <a:rPr lang="en-US" dirty="0" err="1" smtClean="0"/>
              <a:t>d”,q.item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2759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dirty="0" smtClean="0"/>
              <a:t>In ordinary queue ,we reach one stage when we say that queue is full even if some elements are deleted from queue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This problem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rgbClr val="FF0000"/>
                </a:solidFill>
              </a:rPr>
              <a:t>eliminated by using circular queue</a:t>
            </a:r>
          </a:p>
          <a:p>
            <a:r>
              <a:rPr lang="en-US" dirty="0" smtClean="0"/>
              <a:t>Adding an element to a circular queue</a:t>
            </a:r>
            <a:endParaRPr lang="en-US" dirty="0"/>
          </a:p>
          <a:p>
            <a:r>
              <a:rPr lang="en-US" dirty="0" smtClean="0"/>
              <a:t>Deleting an element from a circular queue</a:t>
            </a:r>
          </a:p>
          <a:p>
            <a:r>
              <a:rPr lang="en-US" dirty="0" smtClean="0"/>
              <a:t>Displaying an element from a circular queue</a:t>
            </a:r>
          </a:p>
        </p:txBody>
      </p:sp>
    </p:spTree>
    <p:extLst>
      <p:ext uri="{BB962C8B-B14F-4D97-AF65-F5344CB8AC3E}">
        <p14:creationId xmlns:p14="http://schemas.microsoft.com/office/powerpoint/2010/main" xmlns="" val="34202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Circular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#define MS 5</a:t>
            </a:r>
          </a:p>
          <a:p>
            <a:pPr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front,rear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item[MS];</a:t>
            </a:r>
          </a:p>
          <a:p>
            <a:pPr>
              <a:buNone/>
            </a:pPr>
            <a:r>
              <a:rPr lang="en-US" dirty="0" smtClean="0"/>
              <a:t>}</a:t>
            </a:r>
            <a:r>
              <a:rPr lang="en-US" dirty="0" err="1" smtClean="0"/>
              <a:t>cqueue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err="1" smtClean="0"/>
              <a:t>cqueue</a:t>
            </a:r>
            <a:r>
              <a:rPr lang="en-US" dirty="0" smtClean="0"/>
              <a:t> </a:t>
            </a:r>
            <a:r>
              <a:rPr lang="en-US" dirty="0" err="1" smtClean="0"/>
              <a:t>cq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err="1" smtClean="0"/>
              <a:t>cq.front</a:t>
            </a:r>
            <a:r>
              <a:rPr lang="en-US" dirty="0" smtClean="0"/>
              <a:t>=MS-1;</a:t>
            </a:r>
          </a:p>
          <a:p>
            <a:pPr>
              <a:buNone/>
            </a:pPr>
            <a:r>
              <a:rPr lang="en-US" dirty="0" err="1" smtClean="0"/>
              <a:t>cq.rear</a:t>
            </a:r>
            <a:r>
              <a:rPr lang="en-US" dirty="0" smtClean="0"/>
              <a:t>=MS-1;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void </a:t>
            </a:r>
            <a:r>
              <a:rPr lang="en-US" dirty="0" err="1" smtClean="0"/>
              <a:t>cqinsert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if(</a:t>
            </a:r>
            <a:r>
              <a:rPr lang="en-US" dirty="0" err="1" smtClean="0"/>
              <a:t>cq.front</a:t>
            </a:r>
            <a:r>
              <a:rPr lang="en-US" dirty="0" smtClean="0"/>
              <a:t>==(cq.rear+1)%MS)</a:t>
            </a:r>
          </a:p>
          <a:p>
            <a:pPr>
              <a:buNone/>
            </a:pP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printf</a:t>
            </a:r>
            <a:r>
              <a:rPr lang="en-US" dirty="0" smtClean="0"/>
              <a:t>("Circular queue is full\n");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	else</a:t>
            </a:r>
          </a:p>
          <a:p>
            <a:pPr>
              <a:buNone/>
            </a:pP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cq.rear</a:t>
            </a:r>
            <a:r>
              <a:rPr lang="en-US" dirty="0" smtClean="0"/>
              <a:t>=(cq.rear+1)%MS;</a:t>
            </a:r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r>
              <a:rPr lang="en-US" dirty="0" smtClean="0"/>
              <a:t>               </a:t>
            </a:r>
            <a:r>
              <a:rPr lang="en-US" dirty="0" err="1" smtClean="0"/>
              <a:t>cq.item</a:t>
            </a:r>
            <a:r>
              <a:rPr lang="en-US" dirty="0" smtClean="0"/>
              <a:t>[</a:t>
            </a:r>
            <a:r>
              <a:rPr lang="en-US" dirty="0" err="1" smtClean="0"/>
              <a:t>cq.rear</a:t>
            </a:r>
            <a:r>
              <a:rPr lang="en-US" dirty="0" smtClean="0"/>
              <a:t>]=</a:t>
            </a:r>
            <a:r>
              <a:rPr lang="en-US" dirty="0" err="1" smtClean="0"/>
              <a:t>val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cqdelete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value;</a:t>
            </a:r>
          </a:p>
          <a:p>
            <a:pPr>
              <a:buNone/>
            </a:pPr>
            <a:r>
              <a:rPr lang="en-US" dirty="0" smtClean="0"/>
              <a:t>	if(</a:t>
            </a:r>
            <a:r>
              <a:rPr lang="en-US" dirty="0" err="1" smtClean="0"/>
              <a:t>cq.front</a:t>
            </a:r>
            <a:r>
              <a:rPr lang="en-US" dirty="0" smtClean="0"/>
              <a:t>==</a:t>
            </a:r>
            <a:r>
              <a:rPr lang="en-US" dirty="0" err="1" smtClean="0"/>
              <a:t>cq.rear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printf</a:t>
            </a:r>
            <a:r>
              <a:rPr lang="en-US" dirty="0" smtClean="0"/>
              <a:t>("Circular queue is empty\n");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	else</a:t>
            </a:r>
          </a:p>
          <a:p>
            <a:pPr>
              <a:buNone/>
            </a:pP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cq.front</a:t>
            </a:r>
            <a:r>
              <a:rPr lang="en-US" dirty="0" smtClean="0"/>
              <a:t>=(cq.front+1)%MS;</a:t>
            </a:r>
          </a:p>
          <a:p>
            <a:pPr>
              <a:buNone/>
            </a:pPr>
            <a:r>
              <a:rPr lang="en-US" dirty="0" smtClean="0"/>
              <a:t>		value = </a:t>
            </a:r>
            <a:r>
              <a:rPr lang="en-US" dirty="0" err="1" smtClean="0"/>
              <a:t>cq.item</a:t>
            </a:r>
            <a:r>
              <a:rPr lang="en-US" dirty="0" smtClean="0"/>
              <a:t>[</a:t>
            </a:r>
            <a:r>
              <a:rPr lang="en-US" dirty="0" err="1" smtClean="0"/>
              <a:t>cq.front</a:t>
            </a:r>
            <a:r>
              <a:rPr lang="en-US" dirty="0" smtClean="0"/>
              <a:t>];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printf</a:t>
            </a:r>
            <a:r>
              <a:rPr lang="en-US" dirty="0" smtClean="0"/>
              <a:t>("The deleted element is %d \</a:t>
            </a:r>
            <a:r>
              <a:rPr lang="en-US" dirty="0" err="1" smtClean="0"/>
              <a:t>n",value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void </a:t>
            </a:r>
            <a:r>
              <a:rPr lang="en-US" sz="1600" dirty="0" err="1" smtClean="0"/>
              <a:t>cqdisplay</a:t>
            </a:r>
            <a:r>
              <a:rPr lang="en-US" sz="1600" dirty="0" smtClean="0"/>
              <a:t>()</a:t>
            </a:r>
          </a:p>
          <a:p>
            <a:pPr>
              <a:buNone/>
            </a:pPr>
            <a:r>
              <a:rPr lang="en-US" sz="1600" dirty="0" smtClean="0"/>
              <a:t>{</a:t>
            </a:r>
          </a:p>
          <a:p>
            <a:pPr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;</a:t>
            </a:r>
          </a:p>
          <a:p>
            <a:pPr>
              <a:buNone/>
            </a:pPr>
            <a:r>
              <a:rPr lang="en-US" sz="1600" dirty="0" smtClean="0"/>
              <a:t>	if(</a:t>
            </a:r>
            <a:r>
              <a:rPr lang="en-US" sz="1600" dirty="0" err="1" smtClean="0"/>
              <a:t>cq.front</a:t>
            </a:r>
            <a:r>
              <a:rPr lang="en-US" sz="1600" dirty="0" smtClean="0"/>
              <a:t>==</a:t>
            </a:r>
            <a:r>
              <a:rPr lang="en-US" sz="1600" dirty="0" err="1" smtClean="0"/>
              <a:t>cq.rear</a:t>
            </a:r>
            <a:r>
              <a:rPr lang="en-US" sz="1600" dirty="0" smtClean="0"/>
              <a:t>)</a:t>
            </a:r>
          </a:p>
          <a:p>
            <a:pPr>
              <a:buNone/>
            </a:pPr>
            <a:r>
              <a:rPr lang="en-US" sz="1600" dirty="0" smtClean="0"/>
              <a:t>	{</a:t>
            </a:r>
          </a:p>
          <a:p>
            <a:pPr>
              <a:buNone/>
            </a:pPr>
            <a:r>
              <a:rPr lang="en-US" sz="1600" dirty="0" smtClean="0"/>
              <a:t>		</a:t>
            </a:r>
            <a:r>
              <a:rPr lang="en-US" sz="1600" dirty="0" err="1" smtClean="0"/>
              <a:t>printf</a:t>
            </a:r>
            <a:r>
              <a:rPr lang="en-US" sz="1600" dirty="0" smtClean="0"/>
              <a:t>("Circular queue is empty\n");</a:t>
            </a:r>
          </a:p>
          <a:p>
            <a:pPr>
              <a:buNone/>
            </a:pPr>
            <a:r>
              <a:rPr lang="en-US" sz="1600" dirty="0" smtClean="0"/>
              <a:t>	}</a:t>
            </a:r>
          </a:p>
          <a:p>
            <a:pPr>
              <a:buNone/>
            </a:pPr>
            <a:r>
              <a:rPr lang="en-US" sz="1600" dirty="0" smtClean="0"/>
              <a:t>	else</a:t>
            </a:r>
          </a:p>
          <a:p>
            <a:pPr>
              <a:buNone/>
            </a:pPr>
            <a:r>
              <a:rPr lang="en-US" sz="1600" dirty="0" smtClean="0"/>
              <a:t>	{</a:t>
            </a:r>
          </a:p>
          <a:p>
            <a:pPr>
              <a:buNone/>
            </a:pPr>
            <a:r>
              <a:rPr lang="en-US" sz="1600" dirty="0" smtClean="0"/>
              <a:t>	if(</a:t>
            </a:r>
            <a:r>
              <a:rPr lang="en-US" sz="1600" dirty="0" err="1" smtClean="0"/>
              <a:t>cq.front</a:t>
            </a:r>
            <a:r>
              <a:rPr lang="en-US" sz="1600" dirty="0" smtClean="0"/>
              <a:t> &lt; </a:t>
            </a:r>
            <a:r>
              <a:rPr lang="en-US" sz="1600" dirty="0" err="1" smtClean="0"/>
              <a:t>cq.rear</a:t>
            </a:r>
            <a:r>
              <a:rPr lang="en-US" sz="1600" dirty="0" smtClean="0"/>
              <a:t>)</a:t>
            </a:r>
          </a:p>
          <a:p>
            <a:pPr>
              <a:buNone/>
            </a:pPr>
            <a:r>
              <a:rPr lang="en-US" sz="1600" dirty="0" smtClean="0"/>
              <a:t>		{</a:t>
            </a:r>
          </a:p>
          <a:p>
            <a:pPr>
              <a:buNone/>
            </a:pPr>
            <a:r>
              <a:rPr lang="en-US" sz="1600" dirty="0" smtClean="0"/>
              <a:t>		for(</a:t>
            </a:r>
            <a:r>
              <a:rPr lang="en-US" sz="1600" dirty="0" err="1" smtClean="0"/>
              <a:t>i</a:t>
            </a:r>
            <a:r>
              <a:rPr lang="en-US" sz="1600" dirty="0" smtClean="0"/>
              <a:t>=cq.front+1;i&lt;=</a:t>
            </a:r>
            <a:r>
              <a:rPr lang="en-US" sz="1600" dirty="0" err="1" smtClean="0"/>
              <a:t>cq.rear;i</a:t>
            </a:r>
            <a:r>
              <a:rPr lang="en-US" sz="1600" dirty="0" smtClean="0"/>
              <a:t>++)</a:t>
            </a:r>
          </a:p>
          <a:p>
            <a:pPr>
              <a:buNone/>
            </a:pPr>
            <a:r>
              <a:rPr lang="en-US" sz="1600" dirty="0" smtClean="0"/>
              <a:t>			{</a:t>
            </a:r>
          </a:p>
          <a:p>
            <a:pPr>
              <a:buNone/>
            </a:pPr>
            <a:r>
              <a:rPr lang="en-US" sz="1600" dirty="0" smtClean="0"/>
              <a:t>			</a:t>
            </a:r>
            <a:r>
              <a:rPr lang="en-US" sz="1600" dirty="0" err="1" smtClean="0"/>
              <a:t>printf</a:t>
            </a:r>
            <a:r>
              <a:rPr lang="en-US" sz="1600" dirty="0" smtClean="0"/>
              <a:t>("%d\</a:t>
            </a:r>
            <a:r>
              <a:rPr lang="en-US" sz="1600" dirty="0" err="1" smtClean="0"/>
              <a:t>t",cq.item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]);</a:t>
            </a:r>
          </a:p>
          <a:p>
            <a:pPr>
              <a:buNone/>
            </a:pPr>
            <a:r>
              <a:rPr lang="en-US" sz="1600" dirty="0" smtClean="0"/>
              <a:t>			}</a:t>
            </a:r>
          </a:p>
          <a:p>
            <a:pPr>
              <a:buNone/>
            </a:pPr>
            <a:r>
              <a:rPr lang="en-US" sz="1600" dirty="0" smtClean="0"/>
              <a:t>		}</a:t>
            </a:r>
          </a:p>
          <a:p>
            <a:pPr>
              <a:buNone/>
            </a:pPr>
            <a:r>
              <a:rPr lang="en-US" sz="1600" dirty="0" smtClean="0"/>
              <a:t>		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28600"/>
            <a:ext cx="4419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else</a:t>
            </a:r>
          </a:p>
          <a:p>
            <a:pPr>
              <a:buNone/>
            </a:pP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	if(</a:t>
            </a:r>
            <a:r>
              <a:rPr lang="en-US" dirty="0" err="1" smtClean="0"/>
              <a:t>cq.front</a:t>
            </a:r>
            <a:r>
              <a:rPr lang="en-US" dirty="0" smtClean="0"/>
              <a:t>!=(MS-1))</a:t>
            </a:r>
          </a:p>
          <a:p>
            <a:pPr>
              <a:buNone/>
            </a:pPr>
            <a:r>
              <a:rPr lang="en-US" dirty="0" smtClean="0"/>
              <a:t>			for(</a:t>
            </a:r>
            <a:r>
              <a:rPr lang="en-US" dirty="0" err="1" smtClean="0"/>
              <a:t>i</a:t>
            </a:r>
            <a:r>
              <a:rPr lang="en-US" dirty="0" smtClean="0"/>
              <a:t>=cq.front+1;i&lt;=(MS-1);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pPr>
              <a:buNone/>
            </a:pPr>
            <a:r>
              <a:rPr lang="en-US" dirty="0" smtClean="0"/>
              <a:t>	    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printf</a:t>
            </a:r>
            <a:r>
              <a:rPr lang="en-US" dirty="0" smtClean="0"/>
              <a:t>("%d\</a:t>
            </a:r>
            <a:r>
              <a:rPr lang="en-US" dirty="0" err="1" smtClean="0"/>
              <a:t>t",cq.item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]);</a:t>
            </a:r>
          </a:p>
          <a:p>
            <a:pPr>
              <a:buNone/>
            </a:pPr>
            <a:r>
              <a:rPr lang="en-US" dirty="0" smtClean="0"/>
              <a:t>	    }</a:t>
            </a:r>
          </a:p>
          <a:p>
            <a:pPr>
              <a:buNone/>
            </a:pPr>
            <a:r>
              <a:rPr lang="en-US" dirty="0" smtClean="0"/>
              <a:t>			for(</a:t>
            </a:r>
            <a:r>
              <a:rPr lang="en-US" dirty="0" err="1" smtClean="0"/>
              <a:t>i</a:t>
            </a:r>
            <a:r>
              <a:rPr lang="en-US" dirty="0" smtClean="0"/>
              <a:t>=0;i&lt;=</a:t>
            </a:r>
            <a:r>
              <a:rPr lang="en-US" dirty="0" err="1" smtClean="0"/>
              <a:t>cq.rear;i</a:t>
            </a:r>
            <a:r>
              <a:rPr lang="en-US" dirty="0" smtClean="0"/>
              <a:t>++)</a:t>
            </a:r>
          </a:p>
          <a:p>
            <a:pPr>
              <a:buNone/>
            </a:pPr>
            <a:r>
              <a:rPr lang="en-US" dirty="0" smtClean="0"/>
              <a:t>	    {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printf</a:t>
            </a:r>
            <a:r>
              <a:rPr lang="en-US" dirty="0" smtClean="0"/>
              <a:t>("%d\</a:t>
            </a:r>
            <a:r>
              <a:rPr lang="en-US" dirty="0" err="1" smtClean="0"/>
              <a:t>t",cq.item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]);</a:t>
            </a:r>
          </a:p>
          <a:p>
            <a:pPr>
              <a:buNone/>
            </a:pPr>
            <a:r>
              <a:rPr lang="en-US" dirty="0" smtClean="0"/>
              <a:t>	     }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       }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1104900" y="3390900"/>
            <a:ext cx="6858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Ordered collection of items ,where elements are inserted from one end &amp; deleted from same end</a:t>
            </a:r>
          </a:p>
          <a:p>
            <a:r>
              <a:rPr lang="en-US" dirty="0" smtClean="0"/>
              <a:t>Position from where the items are inserted &amp; deleted is called as </a:t>
            </a:r>
            <a:r>
              <a:rPr lang="en-US" dirty="0" smtClean="0">
                <a:solidFill>
                  <a:srgbClr val="FF0000"/>
                </a:solidFill>
              </a:rPr>
              <a:t>top of the stack</a:t>
            </a:r>
          </a:p>
          <a:p>
            <a:r>
              <a:rPr lang="en-US" dirty="0" smtClean="0"/>
              <a:t> LIFO/FILO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Operations &amp; array representation of stacks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smtClean="0">
                <a:solidFill>
                  <a:srgbClr val="00B0F0"/>
                </a:solidFill>
              </a:rPr>
              <a:t>Push</a:t>
            </a:r>
            <a:r>
              <a:rPr lang="en-US" dirty="0" smtClean="0"/>
              <a:t> : Inserting an element on the top of stack</a:t>
            </a:r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Pop</a:t>
            </a:r>
            <a:r>
              <a:rPr lang="en-US" dirty="0" smtClean="0"/>
              <a:t> : Deleting an element from the top of the stack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Display</a:t>
            </a:r>
            <a:r>
              <a:rPr lang="en-US" dirty="0" smtClean="0"/>
              <a:t> : Display the contents of the stack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247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Circular queue using dynamically allocated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To add an element to a full queue we must first increase the size of the array using a function such as </a:t>
            </a:r>
            <a:r>
              <a:rPr lang="en-US" dirty="0" err="1" smtClean="0"/>
              <a:t>realloc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Configuration may be obtained as follows</a:t>
            </a:r>
          </a:p>
          <a:p>
            <a:pPr marL="0" indent="0">
              <a:buNone/>
            </a:pPr>
            <a:r>
              <a:rPr lang="en-US" dirty="0" smtClean="0"/>
              <a:t>1)Create a new array </a:t>
            </a:r>
            <a:r>
              <a:rPr lang="en-US" dirty="0" err="1" smtClean="0"/>
              <a:t>newQueue</a:t>
            </a:r>
            <a:r>
              <a:rPr lang="en-US" dirty="0" smtClean="0"/>
              <a:t> of twice the capacity</a:t>
            </a:r>
          </a:p>
          <a:p>
            <a:pPr marL="0" indent="0">
              <a:buNone/>
            </a:pPr>
            <a:r>
              <a:rPr lang="en-US" dirty="0" smtClean="0"/>
              <a:t>2)Copy the second segment(queue[front+1] through  queue[capacity-1])to positions in </a:t>
            </a:r>
            <a:r>
              <a:rPr lang="en-US" dirty="0" err="1" smtClean="0"/>
              <a:t>newQueue</a:t>
            </a:r>
            <a:r>
              <a:rPr lang="en-US" dirty="0" smtClean="0"/>
              <a:t>  beginning at 0</a:t>
            </a:r>
          </a:p>
          <a:p>
            <a:pPr marL="0" indent="0">
              <a:buNone/>
            </a:pPr>
            <a:r>
              <a:rPr lang="en-US" dirty="0" smtClean="0"/>
              <a:t>3)Copy the first segment(element queue[0] through queue[rear])  to positions in </a:t>
            </a:r>
            <a:r>
              <a:rPr lang="en-US" dirty="0" err="1" smtClean="0"/>
              <a:t>NewQueue</a:t>
            </a:r>
            <a:r>
              <a:rPr lang="en-US" dirty="0" smtClean="0"/>
              <a:t> beginning at </a:t>
            </a:r>
          </a:p>
          <a:p>
            <a:pPr marL="0" indent="0">
              <a:buNone/>
            </a:pPr>
            <a:r>
              <a:rPr lang="en-US" dirty="0" smtClean="0"/>
              <a:t>capacity –front-1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Note : The function copy(</a:t>
            </a:r>
            <a:r>
              <a:rPr lang="en-US" dirty="0" err="1" smtClean="0">
                <a:solidFill>
                  <a:srgbClr val="FF0000"/>
                </a:solidFill>
              </a:rPr>
              <a:t>a,b,c</a:t>
            </a:r>
            <a:r>
              <a:rPr lang="en-US" dirty="0" smtClean="0">
                <a:solidFill>
                  <a:srgbClr val="FF0000"/>
                </a:solidFill>
              </a:rPr>
              <a:t>) copies element from locations a through b-1 to locations beginning at c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25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Doubling Queue capacity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410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v</a:t>
            </a:r>
            <a:r>
              <a:rPr lang="en-US" b="1" dirty="0" smtClean="0"/>
              <a:t>oid </a:t>
            </a:r>
            <a:r>
              <a:rPr lang="en-US" b="1" dirty="0" err="1" smtClean="0"/>
              <a:t>queueFull</a:t>
            </a:r>
            <a:r>
              <a:rPr lang="en-US" b="1" dirty="0" smtClean="0"/>
              <a:t>()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{    </a:t>
            </a:r>
          </a:p>
          <a:p>
            <a:pPr marL="0" indent="0">
              <a:buNone/>
            </a:pPr>
            <a:r>
              <a:rPr lang="en-US" b="1"/>
              <a:t> </a:t>
            </a:r>
            <a:r>
              <a:rPr lang="en-US" b="1" smtClean="0"/>
              <a:t>    </a:t>
            </a:r>
            <a:r>
              <a:rPr lang="en-US" b="1" smtClean="0"/>
              <a:t>element</a:t>
            </a:r>
            <a:r>
              <a:rPr lang="en-US" b="1" smtClean="0"/>
              <a:t>* </a:t>
            </a:r>
            <a:r>
              <a:rPr lang="en-US" b="1" dirty="0" err="1" smtClean="0"/>
              <a:t>newQueue</a:t>
            </a:r>
            <a:r>
              <a:rPr lang="en-US" b="1" dirty="0" smtClean="0"/>
              <a:t>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MALLOC(newQueue,2*capacity*</a:t>
            </a:r>
            <a:r>
              <a:rPr lang="en-US" b="1" dirty="0" err="1" smtClean="0"/>
              <a:t>sizeof</a:t>
            </a:r>
            <a:r>
              <a:rPr lang="en-US" b="1" dirty="0" smtClean="0"/>
              <a:t>(*queue));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/*copy from queue to </a:t>
            </a:r>
            <a:r>
              <a:rPr lang="en-US" b="1" dirty="0" err="1" smtClean="0"/>
              <a:t>newQueue</a:t>
            </a:r>
            <a:r>
              <a:rPr lang="en-US" b="1" dirty="0" smtClean="0"/>
              <a:t>*/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start=(front+1)%capacity;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if(start&lt;2)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copy(queue+start,queue+start+capacity-1,newQueue);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else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{/*queue wraps around*/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copy(</a:t>
            </a:r>
            <a:r>
              <a:rPr lang="en-US" b="1" dirty="0" err="1" smtClean="0"/>
              <a:t>queue+start,queue+capacity,newQueue</a:t>
            </a:r>
            <a:r>
              <a:rPr lang="en-US" b="1" dirty="0" smtClean="0"/>
              <a:t>);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copy(queue ,queue+rear+1,newQueue+capacity-start);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}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/*switch to new queue*/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front=2*capacity-1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rear=capacity-2;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capacity*=2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free(queue);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queue=</a:t>
            </a:r>
            <a:r>
              <a:rPr lang="en-US" b="1" dirty="0" err="1" smtClean="0"/>
              <a:t>newQueue</a:t>
            </a:r>
            <a:r>
              <a:rPr lang="en-US" b="1" dirty="0" smtClean="0"/>
              <a:t>;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26670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Capacity=8</a:t>
            </a:r>
          </a:p>
          <a:p>
            <a:r>
              <a:rPr lang="en-US" b="1" dirty="0"/>
              <a:t> </a:t>
            </a:r>
            <a:r>
              <a:rPr lang="en-US" b="1" dirty="0" smtClean="0"/>
              <a:t>front=5</a:t>
            </a:r>
          </a:p>
          <a:p>
            <a:r>
              <a:rPr lang="en-US" b="1" dirty="0" smtClean="0"/>
              <a:t> rear=4</a:t>
            </a:r>
          </a:p>
          <a:p>
            <a:r>
              <a:rPr lang="en-US" b="1" dirty="0"/>
              <a:t> </a:t>
            </a:r>
            <a:r>
              <a:rPr lang="en-US" b="1" dirty="0" smtClean="0"/>
              <a:t>queue=0</a:t>
            </a:r>
          </a:p>
          <a:p>
            <a:r>
              <a:rPr lang="en-US" b="1" dirty="0"/>
              <a:t> </a:t>
            </a:r>
            <a:r>
              <a:rPr lang="en-US" b="1" dirty="0" err="1" smtClean="0"/>
              <a:t>newQueue</a:t>
            </a:r>
            <a:r>
              <a:rPr lang="en-US" b="1" dirty="0" smtClean="0"/>
              <a:t>=0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9526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Suppose P is a procedure containing either a Call statement to itself or a Call statement  to a second procedure that may eventually result in a Call statement back to original procedure P</a:t>
            </a:r>
          </a:p>
          <a:p>
            <a:r>
              <a:rPr lang="en-US" dirty="0" smtClean="0"/>
              <a:t>Then P is called a </a:t>
            </a:r>
            <a:r>
              <a:rPr lang="en-US" dirty="0" smtClean="0">
                <a:solidFill>
                  <a:srgbClr val="FF0000"/>
                </a:solidFill>
              </a:rPr>
              <a:t>recursive procedure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Two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Base </a:t>
            </a:r>
            <a:r>
              <a:rPr lang="en-US" dirty="0" err="1" smtClean="0"/>
              <a:t>criteria,for</a:t>
            </a:r>
            <a:r>
              <a:rPr lang="en-US" dirty="0" smtClean="0"/>
              <a:t> which the procedure does not call itself(base values)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Each time procedure does call itself .it must be closer to the base criteria(base value)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433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n! = 1.2.3. ……(n-2)(n-1)n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Function</a:t>
            </a:r>
          </a:p>
          <a:p>
            <a:pPr marL="514350" indent="-514350">
              <a:buAutoNum type="alphaLcParenR"/>
            </a:pPr>
            <a:r>
              <a:rPr lang="en-US" dirty="0" smtClean="0"/>
              <a:t>If n==0,then </a:t>
            </a:r>
            <a:r>
              <a:rPr lang="en-US" dirty="0"/>
              <a:t>n</a:t>
            </a:r>
            <a:r>
              <a:rPr lang="en-US" dirty="0" smtClean="0"/>
              <a:t>!=1</a:t>
            </a:r>
          </a:p>
          <a:p>
            <a:pPr marL="514350" indent="-514350">
              <a:buAutoNum type="alphaLcParenR"/>
            </a:pPr>
            <a:r>
              <a:rPr lang="en-US" dirty="0" smtClean="0"/>
              <a:t>If n&gt;0,then </a:t>
            </a:r>
            <a:r>
              <a:rPr lang="en-US" dirty="0"/>
              <a:t>n</a:t>
            </a:r>
            <a:r>
              <a:rPr lang="en-US" dirty="0" smtClean="0"/>
              <a:t>!=n.(n-1)!</a:t>
            </a:r>
          </a:p>
          <a:p>
            <a:pPr marL="514350" indent="-514350">
              <a:buAutoNum type="alphaLcParenR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PROCEDURE : FACTORIAL(FACT,N)</a:t>
            </a:r>
          </a:p>
          <a:p>
            <a:pPr marL="0" indent="0">
              <a:buNone/>
            </a:pPr>
            <a:r>
              <a:rPr lang="en-US" dirty="0" smtClean="0"/>
              <a:t>1)If N=0,then :Set FACT:=1. and Return</a:t>
            </a:r>
          </a:p>
          <a:p>
            <a:pPr marL="0" indent="0">
              <a:buNone/>
            </a:pPr>
            <a:r>
              <a:rPr lang="en-US" dirty="0" smtClean="0"/>
              <a:t>2)Call </a:t>
            </a:r>
            <a:r>
              <a:rPr lang="en-US" dirty="0" smtClean="0">
                <a:solidFill>
                  <a:srgbClr val="FF0000"/>
                </a:solidFill>
              </a:rPr>
              <a:t>FACTORIAL(FACT,N-1).</a:t>
            </a:r>
          </a:p>
          <a:p>
            <a:pPr marL="0" indent="0">
              <a:buNone/>
            </a:pPr>
            <a:r>
              <a:rPr lang="en-US" dirty="0" smtClean="0"/>
              <a:t>3) Set FACT:=N*FACT.</a:t>
            </a:r>
          </a:p>
          <a:p>
            <a:pPr marL="0" indent="0">
              <a:buNone/>
            </a:pPr>
            <a:r>
              <a:rPr lang="en-US" dirty="0" smtClean="0"/>
              <a:t>4)Return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222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Fibonacii</a:t>
            </a:r>
            <a:r>
              <a:rPr lang="en-US" dirty="0" smtClean="0"/>
              <a:t> Sequence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800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0,1,1,2,3,5,7,8,13,21,34,55, …..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=0,F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Fibonacii</a:t>
            </a:r>
            <a:r>
              <a:rPr lang="en-US" dirty="0" smtClean="0"/>
              <a:t> Sequence)</a:t>
            </a:r>
          </a:p>
          <a:p>
            <a:pPr marL="0" indent="0">
              <a:buNone/>
            </a:pPr>
            <a:r>
              <a:rPr lang="en-US" dirty="0" smtClean="0"/>
              <a:t>a)If n=0 or n=1 then </a:t>
            </a:r>
            <a:r>
              <a:rPr lang="en-US" dirty="0" err="1" smtClean="0">
                <a:solidFill>
                  <a:srgbClr val="FF0000"/>
                </a:solidFill>
              </a:rPr>
              <a:t>F</a:t>
            </a:r>
            <a:r>
              <a:rPr lang="en-US" baseline="-25000" dirty="0" err="1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=n</a:t>
            </a:r>
          </a:p>
          <a:p>
            <a:pPr marL="0" indent="0">
              <a:buNone/>
            </a:pPr>
            <a:r>
              <a:rPr lang="en-US" dirty="0" smtClean="0"/>
              <a:t>b)If n&gt;1,then </a:t>
            </a:r>
            <a:r>
              <a:rPr lang="en-US" dirty="0" err="1" smtClean="0">
                <a:solidFill>
                  <a:srgbClr val="FF0000"/>
                </a:solidFill>
              </a:rPr>
              <a:t>F</a:t>
            </a:r>
            <a:r>
              <a:rPr lang="en-US" baseline="-25000" dirty="0" err="1" smtClean="0">
                <a:solidFill>
                  <a:srgbClr val="FF0000"/>
                </a:solidFill>
              </a:rPr>
              <a:t>n</a:t>
            </a:r>
            <a:r>
              <a:rPr lang="en-US" baseline="-25000" smtClean="0">
                <a:solidFill>
                  <a:srgbClr val="FF0000"/>
                </a:solidFill>
              </a:rPr>
              <a:t>=</a:t>
            </a:r>
            <a:r>
              <a:rPr lang="en-US" smtClean="0">
                <a:solidFill>
                  <a:srgbClr val="FF0000"/>
                </a:solidFill>
              </a:rPr>
              <a:t>F</a:t>
            </a:r>
            <a:r>
              <a:rPr lang="en-US" baseline="-25000" smtClean="0">
                <a:solidFill>
                  <a:srgbClr val="FF0000"/>
                </a:solidFill>
              </a:rPr>
              <a:t>n-2    </a:t>
            </a:r>
            <a:r>
              <a:rPr lang="en-US" smtClean="0">
                <a:solidFill>
                  <a:srgbClr val="FF0000"/>
                </a:solidFill>
              </a:rPr>
              <a:t>+ F</a:t>
            </a:r>
            <a:r>
              <a:rPr lang="en-US" baseline="-25000" smtClean="0">
                <a:solidFill>
                  <a:srgbClr val="FF0000"/>
                </a:solidFill>
              </a:rPr>
              <a:t>n-1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FIBONACCI(FIB,N)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1)If N=0 or N=1,then :Set FIB:=N, and Return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2)Call FIBONACCI(FIBA,N-2).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3)Call FIBONACCI(FIBB,N-1).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4)Set </a:t>
            </a:r>
            <a:r>
              <a:rPr lang="en-US" dirty="0"/>
              <a:t>FIB:=</a:t>
            </a:r>
            <a:r>
              <a:rPr lang="en-US" dirty="0" smtClean="0"/>
              <a:t>FIBA+FIBB.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5)Return.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3874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int </a:t>
            </a:r>
            <a:r>
              <a:rPr lang="pt-BR" dirty="0" smtClean="0"/>
              <a:t>gcd(int </a:t>
            </a:r>
            <a:r>
              <a:rPr lang="pt-BR" dirty="0"/>
              <a:t>n1, int n2)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{ 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if </a:t>
            </a:r>
            <a:r>
              <a:rPr lang="pt-BR" dirty="0"/>
              <a:t>(n2!=0) 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return gcd(n2</a:t>
            </a:r>
            <a:r>
              <a:rPr lang="pt-BR" dirty="0"/>
              <a:t>, n1%n2); 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else 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return </a:t>
            </a:r>
            <a:r>
              <a:rPr lang="pt-BR" dirty="0"/>
              <a:t>n1; 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}</a:t>
            </a:r>
          </a:p>
          <a:p>
            <a:pPr marL="0" indent="0">
              <a:buNone/>
            </a:pPr>
            <a:r>
              <a:rPr lang="pt-BR" dirty="0" smtClean="0"/>
              <a:t>Ex :   gcd for 81, 153 ?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    gcd for 24,18 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4019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Ackermann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1)If m=0,then A(</a:t>
            </a:r>
            <a:r>
              <a:rPr lang="en-US" dirty="0" err="1" smtClean="0"/>
              <a:t>m,n</a:t>
            </a:r>
            <a:r>
              <a:rPr lang="en-US" dirty="0" smtClean="0"/>
              <a:t>)=n+1</a:t>
            </a:r>
          </a:p>
          <a:p>
            <a:pPr marL="0" indent="0">
              <a:buNone/>
            </a:pPr>
            <a:r>
              <a:rPr lang="en-US" dirty="0" smtClean="0"/>
              <a:t>2)If m≠0 but n=0,then A(</a:t>
            </a:r>
            <a:r>
              <a:rPr lang="en-US" dirty="0" err="1" smtClean="0"/>
              <a:t>m,n</a:t>
            </a:r>
            <a:r>
              <a:rPr lang="en-US" dirty="0" smtClean="0"/>
              <a:t>)=A(m-1,1)</a:t>
            </a:r>
          </a:p>
          <a:p>
            <a:pPr marL="0" indent="0">
              <a:buNone/>
            </a:pPr>
            <a:r>
              <a:rPr lang="en-US" dirty="0" smtClean="0"/>
              <a:t>3)If m≠0 &amp; n≠0 ,then </a:t>
            </a:r>
            <a:r>
              <a:rPr lang="en-US" dirty="0"/>
              <a:t>A(</a:t>
            </a:r>
            <a:r>
              <a:rPr lang="en-US" dirty="0" err="1"/>
              <a:t>m,n</a:t>
            </a:r>
            <a:r>
              <a:rPr lang="en-US" dirty="0" smtClean="0"/>
              <a:t>)=A(m-1,</a:t>
            </a:r>
            <a:r>
              <a:rPr lang="en-US" dirty="0"/>
              <a:t> </a:t>
            </a:r>
            <a:r>
              <a:rPr lang="en-US" dirty="0" smtClean="0"/>
              <a:t>A(m,n-1))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Base Criteria</a:t>
            </a:r>
          </a:p>
          <a:p>
            <a:r>
              <a:rPr lang="en-US" dirty="0" smtClean="0"/>
              <a:t>(0,0) , (0,1), (0,2),(0,3), …..,(0,n),….</a:t>
            </a:r>
          </a:p>
          <a:p>
            <a:pPr marL="0" indent="0">
              <a:buNone/>
            </a:pPr>
            <a:r>
              <a:rPr lang="en-US" dirty="0" smtClean="0"/>
              <a:t>Evaluate A(1,3) 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2289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Tower of Hanoi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4906963"/>
          </a:xfrm>
        </p:spPr>
        <p:txBody>
          <a:bodyPr/>
          <a:lstStyle/>
          <a:p>
            <a:r>
              <a:rPr lang="en-US" sz="2800" dirty="0" smtClean="0"/>
              <a:t>Consider 3 pegs A , B &amp; C  &amp; suppose on peg A there are placed a finite number n of disks with decreasing order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Rules</a:t>
            </a:r>
          </a:p>
          <a:p>
            <a:pPr marL="0" indent="0">
              <a:buNone/>
            </a:pPr>
            <a:r>
              <a:rPr lang="en-US" sz="2800" dirty="0" smtClean="0"/>
              <a:t>1)Only one disk may be moved at a time </a:t>
            </a:r>
          </a:p>
          <a:p>
            <a:pPr marL="0" indent="0">
              <a:buNone/>
            </a:pPr>
            <a:r>
              <a:rPr lang="en-US" sz="2800" dirty="0" smtClean="0"/>
              <a:t>2)At no time can a larger disk be placed on a smaller disk</a:t>
            </a:r>
          </a:p>
          <a:p>
            <a:endParaRPr lang="en-IN" dirty="0"/>
          </a:p>
        </p:txBody>
      </p:sp>
      <p:pic>
        <p:nvPicPr>
          <p:cNvPr id="1028" name="Picture 4" descr="http://mathforum.org/dr.math/faq/faq.disk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594359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120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915400" cy="5897563"/>
          </a:xfrm>
        </p:spPr>
        <p:txBody>
          <a:bodyPr/>
          <a:lstStyle/>
          <a:p>
            <a:r>
              <a:rPr lang="en-US" dirty="0" smtClean="0"/>
              <a:t>For n=3 : A</a:t>
            </a:r>
            <a:r>
              <a:rPr lang="en-US" dirty="0" smtClean="0">
                <a:sym typeface="Wingdings" pitchFamily="2" charset="2"/>
              </a:rPr>
              <a:t>C ,AB ,CB , AC, BA, BC, AC</a:t>
            </a:r>
          </a:p>
          <a:p>
            <a:r>
              <a:rPr lang="en-US" dirty="0" smtClean="0">
                <a:sym typeface="Wingdings" pitchFamily="2" charset="2"/>
              </a:rPr>
              <a:t>For completeness ,we also give the solution to the Towers of Hanoi problem for n=1 &amp; n=2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       n=1 :  AC (one move)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    n=2 : AB , AC , BC (3 moves)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Technique of recursion to develop a general solution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2" descr="http://www.dcs.warwick.ac.uk/~sgm/open/gifs/hanoi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46418"/>
            <a:ext cx="64008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0" y="4345816"/>
            <a:ext cx="3048000" cy="229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Move the top n-1 disks from peg A to peg 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the </a:t>
            </a:r>
            <a:r>
              <a:rPr lang="en-US" dirty="0" smtClean="0"/>
              <a:t>top disk from </a:t>
            </a:r>
            <a:r>
              <a:rPr lang="en-US" dirty="0"/>
              <a:t>peg A</a:t>
            </a:r>
            <a:r>
              <a:rPr lang="en-US" dirty="0" smtClean="0"/>
              <a:t> </a:t>
            </a:r>
            <a:r>
              <a:rPr lang="en-US" dirty="0"/>
              <a:t>to peg </a:t>
            </a:r>
            <a:r>
              <a:rPr lang="en-US" dirty="0" smtClean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the top n-1 disks from peg </a:t>
            </a:r>
            <a:r>
              <a:rPr lang="en-US" dirty="0" smtClean="0"/>
              <a:t>B </a:t>
            </a:r>
            <a:r>
              <a:rPr lang="en-US" dirty="0"/>
              <a:t>to peg </a:t>
            </a:r>
            <a:r>
              <a:rPr lang="en-US" dirty="0" smtClean="0"/>
              <a:t>C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589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n=1,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TOWER(1, BEG,AUX,END)           BEG</a:t>
            </a:r>
            <a:r>
              <a:rPr lang="en-US" dirty="0" smtClean="0">
                <a:sym typeface="Wingdings" pitchFamily="2" charset="2"/>
              </a:rPr>
              <a:t>END</a:t>
            </a:r>
          </a:p>
          <a:p>
            <a:r>
              <a:rPr lang="en-US" dirty="0" smtClean="0">
                <a:sym typeface="Wingdings" pitchFamily="2" charset="2"/>
              </a:rPr>
              <a:t>When n&gt;1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    1) TOWER(N-1,BEG,END,AUX)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 2)</a:t>
            </a:r>
            <a:r>
              <a:rPr lang="en-US" dirty="0"/>
              <a:t> TOWER(1, BEG,AUX,END) </a:t>
            </a:r>
            <a:r>
              <a:rPr lang="en-US" dirty="0" smtClean="0"/>
              <a:t>or </a:t>
            </a:r>
            <a:r>
              <a:rPr lang="en-US" dirty="0"/>
              <a:t>BEG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smtClean="0">
                <a:sym typeface="Wingdings" pitchFamily="2" charset="2"/>
              </a:rPr>
              <a:t>END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 3)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TOWER(N-1,AUX,BEG,END)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877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295400"/>
            <a:ext cx="8229600" cy="4525963"/>
          </a:xfrm>
        </p:spPr>
        <p:txBody>
          <a:bodyPr/>
          <a:lstStyle/>
          <a:p>
            <a:r>
              <a:rPr lang="en-US" dirty="0" smtClean="0"/>
              <a:t>Only one item is inserted at a time &amp; that item should be inserted from top of the stack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When stack is full !!</a:t>
            </a:r>
          </a:p>
          <a:p>
            <a:r>
              <a:rPr lang="en-US" dirty="0" smtClean="0"/>
              <a:t>It is not possible to insert any element</a:t>
            </a:r>
          </a:p>
          <a:p>
            <a:r>
              <a:rPr lang="en-US" dirty="0" smtClean="0"/>
              <a:t>Trying to insert an </a:t>
            </a:r>
            <a:r>
              <a:rPr lang="en-US" smtClean="0"/>
              <a:t>extra element </a:t>
            </a:r>
            <a:r>
              <a:rPr lang="en-US" dirty="0" smtClean="0"/>
              <a:t>results in overflow of the stack</a:t>
            </a:r>
            <a:endParaRPr lang="en-IN" dirty="0"/>
          </a:p>
        </p:txBody>
      </p:sp>
      <p:pic>
        <p:nvPicPr>
          <p:cNvPr id="1026" name="Picture 2" descr="http://image.slidesharecdn.com/dsmodule-140814125008-phpapp02/95/data-structures-algorithm-design-using-c-32-638.jpg?cb=14080207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87767"/>
            <a:ext cx="5638800" cy="23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320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user\Desktop\data structures\IMG_20160823_1635441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534400" cy="47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06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user\Desktop\data structures\IMG_20160823_1636053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5917" y="381000"/>
            <a:ext cx="7353683" cy="629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38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Deques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</a:t>
            </a:r>
            <a:r>
              <a:rPr lang="en-IN" dirty="0" smtClean="0"/>
              <a:t>ouble </a:t>
            </a:r>
            <a:r>
              <a:rPr lang="en-IN" dirty="0"/>
              <a:t>E</a:t>
            </a:r>
            <a:r>
              <a:rPr lang="en-IN" dirty="0" smtClean="0"/>
              <a:t>nded queue.</a:t>
            </a:r>
          </a:p>
          <a:p>
            <a:r>
              <a:rPr lang="en-IN" dirty="0"/>
              <a:t>I</a:t>
            </a:r>
            <a:r>
              <a:rPr lang="en-IN" dirty="0" smtClean="0"/>
              <a:t>nsertion </a:t>
            </a:r>
            <a:r>
              <a:rPr lang="en-IN" dirty="0"/>
              <a:t>as well as deletion can be carried out either at the </a:t>
            </a:r>
            <a:r>
              <a:rPr lang="en-IN" dirty="0" smtClean="0"/>
              <a:t>rear</a:t>
            </a:r>
            <a:r>
              <a:rPr lang="en-IN" dirty="0"/>
              <a:t> </a:t>
            </a:r>
            <a:r>
              <a:rPr lang="en-IN" dirty="0" smtClean="0"/>
              <a:t>end </a:t>
            </a:r>
            <a:r>
              <a:rPr lang="en-IN" dirty="0"/>
              <a:t>or the front end</a:t>
            </a:r>
            <a:r>
              <a:rPr lang="en-IN" dirty="0" smtClean="0"/>
              <a:t>.</a:t>
            </a:r>
          </a:p>
          <a:p>
            <a:r>
              <a:rPr lang="en-US" dirty="0" smtClean="0"/>
              <a:t>Input-restricted </a:t>
            </a:r>
            <a:r>
              <a:rPr lang="en-US" dirty="0" err="1" smtClean="0"/>
              <a:t>deque</a:t>
            </a:r>
            <a:endParaRPr lang="en-US" dirty="0" smtClean="0"/>
          </a:p>
          <a:p>
            <a:r>
              <a:rPr lang="en-US" dirty="0" smtClean="0"/>
              <a:t>Output-restricted </a:t>
            </a:r>
            <a:r>
              <a:rPr lang="en-US" dirty="0" err="1" smtClean="0"/>
              <a:t>deque</a:t>
            </a:r>
            <a:endParaRPr lang="en-IN" dirty="0"/>
          </a:p>
        </p:txBody>
      </p:sp>
      <p:pic>
        <p:nvPicPr>
          <p:cNvPr id="4098" name="Picture 2" descr="C Program for Various Operations on a Dequeue (Double Ended Queue) Represented Using a Circular 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0855" y="4495800"/>
            <a:ext cx="5810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01226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elements such that each element has been assigned a priority &amp; such that order in which elements are deleted &amp; processed comes from the following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 element of higher priority is processed before any element of lower priority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Two elements with the same priority are processed according to the order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1712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One-Way List  Representation of a Priority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4525963"/>
          </a:xfrm>
        </p:spPr>
        <p:txBody>
          <a:bodyPr/>
          <a:lstStyle/>
          <a:p>
            <a:r>
              <a:rPr lang="en-US" dirty="0" smtClean="0"/>
              <a:t>Each node in the list will contain 3 items of info : an info field INFO , a priority number PNR &amp; a link number LINK </a:t>
            </a:r>
          </a:p>
          <a:p>
            <a:r>
              <a:rPr lang="en-US" dirty="0" smtClean="0"/>
              <a:t>A node X precedes a node Y in the list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(1) When X has higher priority than Y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(2) When both have the same priority but X was added to the list before 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741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user\Desktop\data structures\IMG_20160829_1653017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67056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26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&amp; Insertion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user\Desktop\data structures\IMG_20160830_091607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3488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97506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Array Representation of a Priority Queue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724400"/>
          </a:xfrm>
        </p:spPr>
        <p:txBody>
          <a:bodyPr/>
          <a:lstStyle/>
          <a:p>
            <a:r>
              <a:rPr lang="en-US" dirty="0" smtClean="0"/>
              <a:t>Use a separate queue for each level of priority </a:t>
            </a:r>
          </a:p>
          <a:p>
            <a:r>
              <a:rPr lang="en-US" dirty="0" smtClean="0"/>
              <a:t>Each such queue will appear in its own circular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array &amp; must have its own pair of pointers ,  </a:t>
            </a:r>
          </a:p>
          <a:p>
            <a:pPr marL="0" indent="0">
              <a:buNone/>
            </a:pPr>
            <a:r>
              <a:rPr lang="en-US" dirty="0" smtClean="0"/>
              <a:t>   FRONT &amp; REAR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6146" name="Picture 2" descr="C:\Users\user\Desktop\data structures\IMG_20160830_0931001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7996016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3984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&amp; Insertion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user\Desktop\data structures\IMG_20160830_0933364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85462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1732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Stacks &amp; Queues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Representing more than 2 stacks ,within same array </a:t>
            </a:r>
          </a:p>
          <a:p>
            <a:r>
              <a:rPr lang="en-US" dirty="0" smtClean="0"/>
              <a:t>Assume , we have n stacks ,we can divide the available memory into n segments</a:t>
            </a:r>
          </a:p>
          <a:p>
            <a:r>
              <a:rPr lang="en-US" dirty="0" smtClean="0"/>
              <a:t>Assume i refers to stack number of one of the n stacks</a:t>
            </a:r>
          </a:p>
          <a:p>
            <a:r>
              <a:rPr lang="en-US" dirty="0" smtClean="0"/>
              <a:t>We must create indices for both the bottom &amp; top positions of this stack</a:t>
            </a:r>
          </a:p>
          <a:p>
            <a:pPr marL="0" indent="0">
              <a:buNone/>
            </a:pPr>
            <a:r>
              <a:rPr lang="en-US" dirty="0" smtClean="0"/>
              <a:t>Note  :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boundary[i] , 0≤i&lt;MAX_STACKS points to the position immediately  to the left of the bottom element of stack i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top[i] , 0≤i&lt;MAX_STACKS points to the top element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2448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266" y="1219200"/>
            <a:ext cx="8229600" cy="4525963"/>
          </a:xfrm>
        </p:spPr>
        <p:txBody>
          <a:bodyPr/>
          <a:lstStyle/>
          <a:p>
            <a:r>
              <a:rPr lang="en-US" dirty="0" smtClean="0"/>
              <a:t>Only one element can be deleted at a time and item that has to be deleted only from top of the stack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When stack is empty !!</a:t>
            </a:r>
          </a:p>
          <a:p>
            <a:r>
              <a:rPr lang="en-US" dirty="0" smtClean="0"/>
              <a:t>Not possible to delete any item</a:t>
            </a:r>
          </a:p>
          <a:p>
            <a:r>
              <a:rPr lang="en-US" dirty="0" smtClean="0"/>
              <a:t>If we try to delete any element from the stack it results in stack underflow</a:t>
            </a:r>
            <a:endParaRPr lang="en-IN" dirty="0"/>
          </a:p>
        </p:txBody>
      </p:sp>
      <p:sp>
        <p:nvSpPr>
          <p:cNvPr id="4" name="AutoShape 2" descr="Image result for pop operation in 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pop operation in 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http://img.c4learn.com/2010/06/Pop-Operation-on-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30486"/>
            <a:ext cx="4667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23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user\Desktop\data structures\IMG_20160829_1654084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3" y="1143000"/>
            <a:ext cx="89812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7325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Note : </a:t>
            </a:r>
            <a:r>
              <a:rPr lang="en-US" dirty="0" err="1" smtClean="0">
                <a:solidFill>
                  <a:srgbClr val="FF0000"/>
                </a:solidFill>
              </a:rPr>
              <a:t>StackFull</a:t>
            </a:r>
            <a:r>
              <a:rPr lang="en-US" dirty="0" smtClean="0">
                <a:solidFill>
                  <a:srgbClr val="FF0000"/>
                </a:solidFill>
              </a:rPr>
              <a:t> =&gt;particular stack is full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219" name="Picture 3" descr="C:\Users\user\Desktop\data structures\IMG_20160829_1654237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9086"/>
            <a:ext cx="8153400" cy="52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88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1143000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 descr="C:\Users\user\Desktop\data structures\IMG_20160830_1002409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7086600" cy="3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780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81000"/>
            <a:ext cx="88392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guarantee </a:t>
            </a:r>
            <a:r>
              <a:rPr lang="en-US" dirty="0" err="1"/>
              <a:t>stackFull</a:t>
            </a:r>
            <a:r>
              <a:rPr lang="en-US" dirty="0"/>
              <a:t> adds elements as long as there is free space in array memory if we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Determine the least j , i&lt;j&lt;n , such that there is free space b/w stacks j &amp; j+1.That is , top[j]&lt;boundary [j+1].If there is such a j, then move i+1,i+2,…j one position to the right ,This creates a space b/w stack i &amp; i+1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If there is no j as in (1),then look to the left of stack i. Find the largest j such that 0≤j&lt;1 &amp; there is space b/w stacks j&amp; j+1 ,top[j]&lt;boundary[j+1].If there is such a j , then move stacks j+1,j+2,…i one space to the left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If there no j satisfying either conditions , then all MEMORY_SIZE spaces of memory are utilized &amp; there is no free space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81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637-EC25-4B7B-8E22-63B474754038}" type="slidenum">
              <a:rPr lang="zh-TW" altLang="en-US"/>
              <a:pPr/>
              <a:t>44</a:t>
            </a:fld>
            <a:endParaRPr lang="zh-TW" alt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2667000" y="1192213"/>
            <a:ext cx="5181600" cy="411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1 0 0 0 1 1 0 0 0 1 1 1 1 1 </a:t>
            </a:r>
          </a:p>
          <a:p>
            <a:pPr algn="dist" eaLnBrk="1" hangingPunct="1"/>
            <a:r>
              <a:rPr kumimoji="1" lang="zh-TW" altLang="en-US" sz="2400" b="0" dirty="0"/>
              <a:t>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0 0 0</a:t>
            </a:r>
            <a:r>
              <a:rPr kumimoji="1" lang="zh-TW" altLang="en-US" sz="2400" b="0" dirty="0"/>
              <a:t> 1 1 0 1 1 1 0 0 1 1 1 </a:t>
            </a:r>
          </a:p>
          <a:p>
            <a:pPr algn="dist" eaLnBrk="1" hangingPunct="1"/>
            <a:r>
              <a:rPr kumimoji="1" lang="zh-TW" altLang="en-US" sz="2400" b="0" dirty="0"/>
              <a:t>0 1 1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0 0 0 1 1 1 1 0 0 1 1 </a:t>
            </a:r>
          </a:p>
          <a:p>
            <a:pPr algn="dist" eaLnBrk="1" hangingPunct="1"/>
            <a:r>
              <a:rPr kumimoji="1" lang="zh-TW" altLang="en-US" sz="2400" b="0" dirty="0"/>
              <a:t>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1 1 1 1 0 1 1 0 1 1 0 0</a:t>
            </a:r>
          </a:p>
          <a:p>
            <a:pPr algn="dist" eaLnBrk="1" hangingPunct="1"/>
            <a:r>
              <a:rPr kumimoji="1" lang="zh-TW" altLang="en-US" sz="2400" b="0" dirty="0"/>
              <a:t>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1 0 0 1 0 1 1 1 1 1 1 1</a:t>
            </a:r>
          </a:p>
          <a:p>
            <a:pPr algn="dist" eaLnBrk="1" hangingPunct="1"/>
            <a:r>
              <a:rPr kumimoji="1" lang="zh-TW" altLang="en-US" sz="2400" b="0" dirty="0">
                <a:solidFill>
                  <a:srgbClr val="CC3300"/>
                </a:solidFill>
              </a:rPr>
              <a:t>0 0</a:t>
            </a:r>
            <a:r>
              <a:rPr kumimoji="1" lang="zh-TW" altLang="en-US" sz="2400" b="0" dirty="0"/>
              <a:t> 1 1 0 1 1 1 0 1 0 0 1 0 1</a:t>
            </a:r>
          </a:p>
          <a:p>
            <a:pPr algn="dist" eaLnBrk="1" hangingPunct="1"/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1 1 1 1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0 0</a:t>
            </a:r>
            <a:r>
              <a:rPr kumimoji="1" lang="zh-TW" altLang="en-US" sz="2400" b="0" dirty="0"/>
              <a:t> 1 1 1 1 1 1 1 1</a:t>
            </a:r>
          </a:p>
          <a:p>
            <a:pPr algn="dist" eaLnBrk="1" hangingPunct="1"/>
            <a:r>
              <a:rPr kumimoji="1" lang="zh-TW" altLang="en-US" sz="2400" b="0" dirty="0">
                <a:solidFill>
                  <a:srgbClr val="CC3300"/>
                </a:solidFill>
              </a:rPr>
              <a:t>0 0</a:t>
            </a:r>
            <a:r>
              <a:rPr kumimoji="1" lang="zh-TW" altLang="en-US" sz="2400" b="0" dirty="0"/>
              <a:t>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1 1 1 1 1 0 1 </a:t>
            </a:r>
          </a:p>
          <a:p>
            <a:pPr algn="dist" eaLnBrk="1" hangingPunct="1"/>
            <a:r>
              <a:rPr kumimoji="1" lang="zh-TW" altLang="en-US" sz="2400" b="0" dirty="0"/>
              <a:t>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0 0 0</a:t>
            </a:r>
            <a:r>
              <a:rPr kumimoji="1" lang="zh-TW" altLang="en-US" sz="2400" b="0" dirty="0"/>
              <a:t>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r>
              <a:rPr kumimoji="1" lang="zh-TW" altLang="en-US" sz="2400" b="0" dirty="0"/>
              <a:t>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0 0 0 0 0</a:t>
            </a:r>
            <a:endParaRPr kumimoji="1" lang="zh-TW" altLang="en-US" sz="2400" b="0" dirty="0"/>
          </a:p>
          <a:p>
            <a:pPr algn="dist" eaLnBrk="1" hangingPunct="1"/>
            <a:r>
              <a:rPr kumimoji="1" lang="zh-TW" altLang="en-US" sz="2400" b="0" dirty="0"/>
              <a:t>0 0 1 1 1 1 1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0 0 0</a:t>
            </a:r>
            <a:r>
              <a:rPr kumimoji="1" lang="zh-TW" altLang="en-US" sz="2400" b="0" dirty="0"/>
              <a:t> 1 1 1 1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endParaRPr kumimoji="1" lang="zh-TW" altLang="en-US" sz="2400" b="0" dirty="0"/>
          </a:p>
          <a:p>
            <a:pPr algn="dist" eaLnBrk="1" hangingPunct="1"/>
            <a:r>
              <a:rPr kumimoji="1" lang="zh-TW" altLang="en-US" sz="2400" b="0" dirty="0"/>
              <a:t>0 1 0 0 1 1 1 1 1 0 1 1 1 1 </a:t>
            </a:r>
            <a:r>
              <a:rPr kumimoji="1" lang="zh-TW" altLang="en-US" sz="2400" b="0" dirty="0">
                <a:solidFill>
                  <a:srgbClr val="CC3300"/>
                </a:solidFill>
              </a:rPr>
              <a:t>0</a:t>
            </a:r>
            <a:endParaRPr kumimoji="1" lang="zh-TW" altLang="en-US" sz="2400" b="0" dirty="0"/>
          </a:p>
        </p:txBody>
      </p:sp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2517775" y="1222375"/>
          <a:ext cx="223838" cy="923925"/>
        </p:xfrm>
        <a:graphic>
          <a:graphicData uri="http://schemas.openxmlformats.org/presentationml/2006/ole">
            <p:oleObj spid="_x0000_s1066" name="文件" r:id="rId3" imgW="225552" imgH="923544" progId="Word.Document.8">
              <p:embed/>
            </p:oleObj>
          </a:graphicData>
        </a:graphic>
      </p:graphicFrame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667000" y="1828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1828800" y="19050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2362200" y="1304925"/>
            <a:ext cx="381000" cy="7524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7772400" y="50292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2209800" y="15732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7848600" y="5181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-102177" y="1300605"/>
            <a:ext cx="2476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TW" sz="2400" b="0" dirty="0" smtClean="0"/>
              <a:t>Entrance </a:t>
            </a:r>
            <a:r>
              <a:rPr kumimoji="1" lang="en-US" altLang="zh-TW" sz="2400" b="0" dirty="0" err="1" smtClean="0"/>
              <a:t>pos</a:t>
            </a:r>
            <a:r>
              <a:rPr kumimoji="1" lang="en-US" altLang="zh-TW" sz="2400" b="0" dirty="0" smtClean="0"/>
              <a:t>[1][1]</a:t>
            </a:r>
            <a:endParaRPr kumimoji="1" lang="en-US" altLang="zh-TW" sz="2400" b="0" dirty="0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8305800" y="4932363"/>
            <a:ext cx="982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TW" sz="2400" dirty="0"/>
              <a:t>e</a:t>
            </a:r>
            <a:r>
              <a:rPr kumimoji="1" lang="en-US" altLang="zh-TW" sz="2400" b="0" dirty="0" smtClean="0"/>
              <a:t>xit</a:t>
            </a:r>
          </a:p>
          <a:p>
            <a:pPr eaLnBrk="1" hangingPunct="1"/>
            <a:r>
              <a:rPr kumimoji="1" lang="en-US" altLang="zh-TW" sz="2400" dirty="0" smtClean="0"/>
              <a:t>[m][p]</a:t>
            </a:r>
            <a:endParaRPr kumimoji="1" lang="en-US" altLang="zh-TW" sz="2400" b="0" dirty="0"/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1050925" y="5854700"/>
            <a:ext cx="374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zh-TW" sz="1800" u="sng"/>
              <a:t>*</a:t>
            </a:r>
            <a:r>
              <a:rPr kumimoji="1" lang="en-US" altLang="zh-TW" sz="1800" u="sng"/>
              <a:t>Figure 3.8:</a:t>
            </a:r>
            <a:r>
              <a:rPr kumimoji="1" lang="en-US" altLang="zh-TW" sz="1800" b="0" u="sng"/>
              <a:t> An example maze(p.113)</a:t>
            </a:r>
            <a:endParaRPr kumimoji="1" lang="en-US" altLang="zh-TW" sz="2400" u="sng"/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3306763" y="331788"/>
            <a:ext cx="3067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altLang="zh-TW" sz="2800">
                <a:solidFill>
                  <a:schemeClr val="tx2"/>
                </a:solidFill>
              </a:rPr>
              <a:t>A Mazing Problem</a:t>
            </a:r>
          </a:p>
        </p:txBody>
      </p:sp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2667001" y="5405438"/>
            <a:ext cx="57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zh-TW" altLang="en-US" sz="2400" dirty="0">
                <a:solidFill>
                  <a:schemeClr val="tx2"/>
                </a:solidFill>
              </a:rPr>
              <a:t>1: </a:t>
            </a:r>
            <a:r>
              <a:rPr kumimoji="1" lang="en-US" altLang="zh-TW" sz="2400" dirty="0">
                <a:solidFill>
                  <a:schemeClr val="tx2"/>
                </a:solidFill>
              </a:rPr>
              <a:t>blocked path </a:t>
            </a:r>
            <a:r>
              <a:rPr kumimoji="1" lang="en-US" altLang="zh-TW" sz="2400" dirty="0" smtClean="0">
                <a:solidFill>
                  <a:schemeClr val="tx2"/>
                </a:solidFill>
              </a:rPr>
              <a:t>           0</a:t>
            </a:r>
            <a:r>
              <a:rPr kumimoji="1" lang="en-US" altLang="zh-TW" sz="2400" dirty="0">
                <a:solidFill>
                  <a:schemeClr val="tx2"/>
                </a:solidFill>
              </a:rPr>
              <a:t>: </a:t>
            </a:r>
            <a:r>
              <a:rPr kumimoji="1" lang="en-US" altLang="zh-TW" sz="2400" dirty="0" smtClean="0">
                <a:solidFill>
                  <a:schemeClr val="tx2"/>
                </a:solidFill>
              </a:rPr>
              <a:t>open path</a:t>
            </a:r>
            <a:endParaRPr kumimoji="1"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V="1">
            <a:off x="2670175" y="1731963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28600" y="2106613"/>
            <a:ext cx="232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takes many false paths before it finds a correct one , once found it can correctly rerun maze without taking any false path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8788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7CBB-647B-4498-84DD-D6CA91788711}" type="slidenum">
              <a:rPr lang="zh-TW" altLang="en-US"/>
              <a:pPr/>
              <a:t>45</a:t>
            </a:fld>
            <a:endParaRPr lang="zh-TW" altLang="en-US"/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371600" y="1600200"/>
          <a:ext cx="6659563" cy="4316413"/>
        </p:xfrm>
        <a:graphic>
          <a:graphicData uri="http://schemas.openxmlformats.org/presentationml/2006/ole">
            <p:oleObj spid="_x0000_s2090" name="文件" r:id="rId3" imgW="6656832" imgH="4315968" progId="Word.Document.8">
              <p:embed/>
            </p:oleObj>
          </a:graphicData>
        </a:graphic>
      </p:graphicFrame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1371600" y="1143000"/>
            <a:ext cx="68580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4953000" y="3505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V="1">
            <a:off x="4876800" y="266700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 flipH="1">
            <a:off x="3581400" y="3505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 flipV="1">
            <a:off x="4787900" y="26939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 flipV="1">
            <a:off x="3551238" y="2686050"/>
            <a:ext cx="1163637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 flipH="1">
            <a:off x="3603625" y="3667125"/>
            <a:ext cx="1085850" cy="658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4883150" y="3667125"/>
            <a:ext cx="1212850" cy="72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80" name="Line 20"/>
          <p:cNvSpPr>
            <a:spLocks noChangeShapeType="1"/>
          </p:cNvSpPr>
          <p:nvPr/>
        </p:nvSpPr>
        <p:spPr bwMode="auto">
          <a:xfrm>
            <a:off x="4792663" y="3706813"/>
            <a:ext cx="0" cy="646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50950" y="5665788"/>
            <a:ext cx="3997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en-US" sz="2400" u="sng" dirty="0"/>
              <a:t>*</a:t>
            </a:r>
            <a:r>
              <a:rPr kumimoji="1" lang="en-US" altLang="zh-TW" sz="2400" u="sng" dirty="0"/>
              <a:t>Figure 3.9: </a:t>
            </a:r>
            <a:r>
              <a:rPr kumimoji="1" lang="en-US" altLang="zh-TW" sz="2400" b="0" u="sng" dirty="0"/>
              <a:t>Allowable moves </a:t>
            </a:r>
            <a:endParaRPr kumimoji="1" lang="en-US" altLang="zh-TW" sz="2400" u="sng" dirty="0"/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524000" y="374650"/>
            <a:ext cx="60419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TW" sz="2800" dirty="0" smtClean="0">
                <a:solidFill>
                  <a:schemeClr val="tx2"/>
                </a:solidFill>
              </a:rPr>
              <a:t>Eight possible directions of movement</a:t>
            </a:r>
            <a:endParaRPr kumimoji="1" lang="en-US" altLang="zh-TW" sz="28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22988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: Not every position has 8 neighbors, on a border ,possibly 3 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We can surround maze by a border of ones, ,thus an </a:t>
            </a:r>
            <a:r>
              <a:rPr lang="en-US" dirty="0" err="1" smtClean="0">
                <a:solidFill>
                  <a:srgbClr val="FF0000"/>
                </a:solidFill>
              </a:rPr>
              <a:t>mxp</a:t>
            </a:r>
            <a:r>
              <a:rPr lang="en-US" dirty="0" smtClean="0">
                <a:solidFill>
                  <a:srgbClr val="FF0000"/>
                </a:solidFill>
              </a:rPr>
              <a:t> maze requires an (m+2)x(nx2) array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06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3C563-3D46-4A69-87D0-2B7C6AB4FBA4}" type="slidenum">
              <a:rPr lang="zh-TW" altLang="en-US"/>
              <a:pPr/>
              <a:t>46</a:t>
            </a:fld>
            <a:endParaRPr lang="zh-TW" alt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225" y="557213"/>
            <a:ext cx="7191375" cy="1906587"/>
          </a:xfrm>
        </p:spPr>
        <p:txBody>
          <a:bodyPr>
            <a:normAutofit fontScale="90000"/>
          </a:bodyPr>
          <a:lstStyle/>
          <a:p>
            <a:r>
              <a:rPr lang="en-US" altLang="zh-TW" sz="2400" dirty="0" err="1"/>
              <a:t>typedef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struct</a:t>
            </a:r>
            <a:r>
              <a:rPr lang="en-US" altLang="zh-TW" sz="2400" dirty="0"/>
              <a:t> {</a:t>
            </a:r>
            <a:br>
              <a:rPr lang="en-US" altLang="zh-TW" sz="2400" dirty="0"/>
            </a:br>
            <a:r>
              <a:rPr lang="en-US" altLang="zh-TW" sz="2400" dirty="0"/>
              <a:t>            </a:t>
            </a:r>
            <a:r>
              <a:rPr lang="en-US" altLang="zh-TW" sz="2400" dirty="0" smtClean="0"/>
              <a:t>                 </a:t>
            </a:r>
            <a:r>
              <a:rPr lang="en-US" altLang="zh-TW" sz="2400" dirty="0"/>
              <a:t>short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vert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smtClean="0"/>
              <a:t>                  short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horiz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smtClean="0"/>
              <a:t>                           } </a:t>
            </a:r>
            <a:r>
              <a:rPr lang="en-US" altLang="zh-TW" sz="2400" dirty="0"/>
              <a:t>offsets;</a:t>
            </a:r>
            <a:br>
              <a:rPr lang="en-US" altLang="zh-TW" sz="2400" dirty="0"/>
            </a:br>
            <a:r>
              <a:rPr lang="en-US" altLang="zh-TW" sz="2400" dirty="0"/>
              <a:t>offsets move[8]; /*array of moves for each direction*/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573198" y="0"/>
            <a:ext cx="40801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altLang="zh-TW" sz="2800" dirty="0">
                <a:solidFill>
                  <a:schemeClr val="tx2"/>
                </a:solidFill>
              </a:rPr>
              <a:t>A</a:t>
            </a:r>
            <a:r>
              <a:rPr kumimoji="1" lang="en-US" altLang="zh-TW" sz="2800" dirty="0" smtClean="0">
                <a:solidFill>
                  <a:schemeClr val="tx2"/>
                </a:solidFill>
              </a:rPr>
              <a:t> </a:t>
            </a:r>
            <a:r>
              <a:rPr kumimoji="1" lang="en-US" altLang="zh-TW" sz="2800" dirty="0">
                <a:solidFill>
                  <a:schemeClr val="tx2"/>
                </a:solidFill>
              </a:rPr>
              <a:t>possible implementation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0813241"/>
              </p:ext>
            </p:extLst>
          </p:nvPr>
        </p:nvGraphicFramePr>
        <p:xfrm>
          <a:off x="1733551" y="2543176"/>
          <a:ext cx="6267450" cy="3666322"/>
        </p:xfrm>
        <a:graphic>
          <a:graphicData uri="http://schemas.openxmlformats.org/presentationml/2006/ole">
            <p:oleObj spid="_x0000_s3114" name="文件" r:id="rId3" imgW="6608064" imgH="4328160" progId="Word.Document.8">
              <p:embed/>
            </p:oleObj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-79375" y="838200"/>
            <a:ext cx="43343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2400" b="0" dirty="0" err="1">
                <a:solidFill>
                  <a:srgbClr val="CC3300"/>
                </a:solidFill>
              </a:rPr>
              <a:t>next_row</a:t>
            </a:r>
            <a:r>
              <a:rPr lang="en-US" altLang="zh-TW" sz="2400" b="0" dirty="0">
                <a:solidFill>
                  <a:srgbClr val="CC3300"/>
                </a:solidFill>
              </a:rPr>
              <a:t> = row + move[dir].</a:t>
            </a:r>
            <a:r>
              <a:rPr lang="en-US" altLang="zh-TW" sz="2400" b="0" dirty="0" err="1">
                <a:solidFill>
                  <a:srgbClr val="CC3300"/>
                </a:solidFill>
              </a:rPr>
              <a:t>vert</a:t>
            </a:r>
            <a:r>
              <a:rPr lang="en-US" altLang="zh-TW" sz="2400" b="0" dirty="0">
                <a:solidFill>
                  <a:srgbClr val="CC3300"/>
                </a:solidFill>
              </a:rPr>
              <a:t>;</a:t>
            </a:r>
            <a:br>
              <a:rPr lang="en-US" altLang="zh-TW" sz="2400" b="0" dirty="0">
                <a:solidFill>
                  <a:srgbClr val="CC3300"/>
                </a:solidFill>
              </a:rPr>
            </a:br>
            <a:r>
              <a:rPr lang="en-US" altLang="zh-TW" sz="2400" b="0" dirty="0" err="1">
                <a:solidFill>
                  <a:srgbClr val="CC3300"/>
                </a:solidFill>
              </a:rPr>
              <a:t>next_col</a:t>
            </a:r>
            <a:r>
              <a:rPr lang="en-US" altLang="zh-TW" sz="2400" b="0" dirty="0">
                <a:solidFill>
                  <a:srgbClr val="CC3300"/>
                </a:solidFill>
              </a:rPr>
              <a:t>  = </a:t>
            </a:r>
            <a:r>
              <a:rPr lang="en-US" altLang="zh-TW" sz="2400" b="0" dirty="0" err="1">
                <a:solidFill>
                  <a:srgbClr val="CC3300"/>
                </a:solidFill>
              </a:rPr>
              <a:t>col</a:t>
            </a:r>
            <a:r>
              <a:rPr lang="en-US" altLang="zh-TW" sz="2400" b="0" dirty="0">
                <a:solidFill>
                  <a:srgbClr val="CC3300"/>
                </a:solidFill>
              </a:rPr>
              <a:t> </a:t>
            </a:r>
            <a:r>
              <a:rPr lang="en-US" altLang="zh-TW" sz="2400" b="0" dirty="0" smtClean="0">
                <a:solidFill>
                  <a:srgbClr val="CC3300"/>
                </a:solidFill>
              </a:rPr>
              <a:t>+  </a:t>
            </a:r>
            <a:r>
              <a:rPr lang="en-US" altLang="zh-TW" sz="2400" b="0" dirty="0">
                <a:solidFill>
                  <a:srgbClr val="CC3300"/>
                </a:solidFill>
              </a:rPr>
              <a:t>move[dir].</a:t>
            </a:r>
            <a:r>
              <a:rPr lang="en-US" altLang="zh-TW" sz="2400" b="0" dirty="0" err="1">
                <a:solidFill>
                  <a:srgbClr val="CC3300"/>
                </a:solidFill>
              </a:rPr>
              <a:t>horiz</a:t>
            </a:r>
            <a:r>
              <a:rPr lang="en-US" altLang="zh-TW" sz="2400" b="0" dirty="0">
                <a:solidFill>
                  <a:srgbClr val="CC3300"/>
                </a:solidFill>
              </a:rPr>
              <a:t>;</a:t>
            </a:r>
            <a:endParaRPr lang="zh-TW" altLang="en-US" sz="1800" b="0" dirty="0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694604"/>
            <a:ext cx="4324350" cy="121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344862" y="5782086"/>
            <a:ext cx="195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of moves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4459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724400"/>
          </a:xfrm>
        </p:spPr>
        <p:txBody>
          <a:bodyPr/>
          <a:lstStyle/>
          <a:p>
            <a:r>
              <a:rPr lang="en-US" dirty="0" smtClean="0"/>
              <a:t>We need to save our current position , we can return to it &amp; try another path if we take a hopeless path</a:t>
            </a:r>
          </a:p>
          <a:p>
            <a:r>
              <a:rPr lang="en-US" dirty="0" smtClean="0"/>
              <a:t>To avoid returning to previously tried path , mark[row][col] to record maze positions already checked</a:t>
            </a:r>
          </a:p>
          <a:p>
            <a:r>
              <a:rPr lang="en-US" dirty="0" smtClean="0"/>
              <a:t>EXIT_ROW &amp; EXIT_COL gives the coordinates of the maze exit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222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short </a:t>
            </a:r>
            <a:r>
              <a:rPr lang="en-US" dirty="0" err="1" smtClean="0"/>
              <a:t>int</a:t>
            </a:r>
            <a:r>
              <a:rPr lang="en-US" dirty="0" smtClean="0"/>
              <a:t> row;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short </a:t>
            </a:r>
            <a:r>
              <a:rPr lang="en-US" dirty="0" err="1" smtClean="0"/>
              <a:t>int</a:t>
            </a:r>
            <a:r>
              <a:rPr lang="en-US" dirty="0" smtClean="0"/>
              <a:t> col;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short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}element;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48006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When searching this maze for an entrance to exit path , all positions with value zero will be on stack when the exit is reached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Since an </a:t>
            </a:r>
            <a:r>
              <a:rPr lang="en-US" sz="2400" dirty="0" err="1" smtClean="0"/>
              <a:t>mxp</a:t>
            </a:r>
            <a:r>
              <a:rPr lang="en-US" sz="2400" dirty="0" smtClean="0"/>
              <a:t> </a:t>
            </a:r>
            <a:r>
              <a:rPr lang="en-US" sz="2400" dirty="0" err="1" smtClean="0"/>
              <a:t>maze,can</a:t>
            </a:r>
            <a:r>
              <a:rPr lang="en-US" sz="2400" dirty="0" smtClean="0"/>
              <a:t> have at most </a:t>
            </a:r>
            <a:r>
              <a:rPr lang="en-US" sz="2400" dirty="0" err="1" smtClean="0"/>
              <a:t>mp</a:t>
            </a:r>
            <a:r>
              <a:rPr lang="en-US" sz="2400" dirty="0" smtClean="0"/>
              <a:t> </a:t>
            </a:r>
            <a:r>
              <a:rPr lang="en-US" sz="2400" dirty="0" err="1" smtClean="0"/>
              <a:t>zeroes,it</a:t>
            </a:r>
            <a:r>
              <a:rPr lang="en-US" sz="2400" dirty="0" smtClean="0"/>
              <a:t> is sufficient for stack to have this capacity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2243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4052-FAA8-4B89-B1EC-ADD0B84C9A39}" type="slidenum">
              <a:rPr lang="zh-TW" altLang="en-US"/>
              <a:pPr/>
              <a:t>49</a:t>
            </a:fld>
            <a:endParaRPr lang="zh-TW" alt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57200"/>
            <a:ext cx="8172450" cy="5637213"/>
          </a:xfrm>
        </p:spPr>
        <p:txBody>
          <a:bodyPr/>
          <a:lstStyle/>
          <a:p>
            <a:pPr algn="l"/>
            <a:r>
              <a:rPr lang="en-US" altLang="zh-TW" sz="2400" dirty="0"/>
              <a:t>Initialize a stack to the maze’s entrance coordinates and direction to </a:t>
            </a:r>
            <a:r>
              <a:rPr lang="en-US" altLang="zh-TW" sz="2400" dirty="0">
                <a:solidFill>
                  <a:srgbClr val="CC3300"/>
                </a:solidFill>
              </a:rPr>
              <a:t>north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while (stack is not empty){</a:t>
            </a:r>
            <a:br>
              <a:rPr lang="en-US" altLang="zh-TW" sz="2400" dirty="0"/>
            </a:br>
            <a:r>
              <a:rPr lang="en-US" altLang="zh-TW" sz="2400" dirty="0"/>
              <a:t>   /* move to position at top of stack */</a:t>
            </a:r>
            <a:br>
              <a:rPr lang="en-US" altLang="zh-TW" sz="2400" dirty="0"/>
            </a:br>
            <a:r>
              <a:rPr lang="en-US" altLang="zh-TW" sz="2400" dirty="0"/>
              <a:t>&lt;row, col, </a:t>
            </a:r>
            <a:r>
              <a:rPr lang="en-US" altLang="zh-TW" sz="2400" dirty="0" err="1"/>
              <a:t>dir</a:t>
            </a:r>
            <a:r>
              <a:rPr lang="en-US" altLang="zh-TW" sz="2400" dirty="0"/>
              <a:t>&gt; = delete from top of stack; </a:t>
            </a:r>
            <a:br>
              <a:rPr lang="en-US" altLang="zh-TW" sz="2400" dirty="0"/>
            </a:br>
            <a:r>
              <a:rPr lang="en-US" altLang="zh-TW" sz="2400" dirty="0"/>
              <a:t>while (there are more moves from current position) {</a:t>
            </a:r>
            <a:br>
              <a:rPr lang="en-US" altLang="zh-TW" sz="2400" dirty="0"/>
            </a:br>
            <a:r>
              <a:rPr lang="en-US" altLang="zh-TW" sz="2400" dirty="0"/>
              <a:t>     &lt;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 &gt; = coordinates of next move;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dir</a:t>
            </a:r>
            <a:r>
              <a:rPr lang="en-US" altLang="zh-TW" sz="2400" dirty="0"/>
              <a:t> = direction of move;</a:t>
            </a:r>
            <a:br>
              <a:rPr lang="en-US" altLang="zh-TW" sz="2400" dirty="0"/>
            </a:br>
            <a:r>
              <a:rPr lang="en-US" altLang="zh-TW" sz="2400" dirty="0"/>
              <a:t>     if ((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 == EXIT_ROW)&amp;&amp; (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 == EXIT_COL))   </a:t>
            </a:r>
            <a:br>
              <a:rPr lang="en-US" altLang="zh-TW" sz="2400" dirty="0"/>
            </a:br>
            <a:r>
              <a:rPr lang="en-US" altLang="zh-TW" sz="2400" dirty="0"/>
              <a:t>         success;</a:t>
            </a:r>
            <a:br>
              <a:rPr lang="en-US" altLang="zh-TW" sz="2400" dirty="0"/>
            </a:br>
            <a:r>
              <a:rPr lang="en-US" altLang="zh-TW" sz="2400" dirty="0"/>
              <a:t>     if (maze[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][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] == 0 &amp;&amp;    </a:t>
            </a:r>
            <a:br>
              <a:rPr lang="en-US" altLang="zh-TW" sz="2400" dirty="0"/>
            </a:br>
            <a:r>
              <a:rPr lang="en-US" altLang="zh-TW" sz="2400" dirty="0"/>
              <a:t>          mark[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][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] == 0) {</a:t>
            </a:r>
            <a:br>
              <a:rPr lang="en-US" altLang="zh-TW" sz="2400" dirty="0"/>
            </a:b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xmlns="" val="385992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stack has some items , all these items are displayed  one after the other </a:t>
            </a:r>
          </a:p>
          <a:p>
            <a:r>
              <a:rPr lang="en-US" dirty="0" smtClean="0"/>
              <a:t>When stack is empty display code should include an error condition for stack empty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150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FD78C-A4A5-4F3B-AE0C-93321A0C684E}" type="slidenum">
              <a:rPr lang="zh-TW" altLang="en-US"/>
              <a:pPr/>
              <a:t>50</a:t>
            </a:fld>
            <a:endParaRPr lang="zh-TW" alt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34300" cy="5275263"/>
          </a:xfrm>
        </p:spPr>
        <p:txBody>
          <a:bodyPr/>
          <a:lstStyle/>
          <a:p>
            <a:pPr algn="l"/>
            <a:r>
              <a:rPr lang="zh-TW" altLang="zh-TW" sz="2400" dirty="0"/>
              <a:t>     /* </a:t>
            </a:r>
            <a:r>
              <a:rPr lang="en-US" altLang="zh-TW" sz="2400" dirty="0"/>
              <a:t>legal move and haven’t been there */</a:t>
            </a:r>
            <a:br>
              <a:rPr lang="en-US" altLang="zh-TW" sz="2400" dirty="0"/>
            </a:br>
            <a:r>
              <a:rPr lang="en-US" altLang="zh-TW" sz="2400" dirty="0"/>
              <a:t>         mark[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][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] = 1;</a:t>
            </a:r>
            <a:br>
              <a:rPr lang="en-US" altLang="zh-TW" sz="2400" dirty="0"/>
            </a:br>
            <a:r>
              <a:rPr lang="en-US" altLang="zh-TW" sz="2400" dirty="0"/>
              <a:t>         /* save current position and direction */</a:t>
            </a:r>
            <a:br>
              <a:rPr lang="en-US" altLang="zh-TW" sz="2400" dirty="0"/>
            </a:br>
            <a:r>
              <a:rPr lang="en-US" altLang="zh-TW" sz="2400" dirty="0"/>
              <a:t>         add &lt;row, col, </a:t>
            </a:r>
            <a:r>
              <a:rPr lang="en-US" altLang="zh-TW" sz="2400" dirty="0" err="1"/>
              <a:t>dir</a:t>
            </a:r>
            <a:r>
              <a:rPr lang="en-US" altLang="zh-TW" sz="2400" dirty="0"/>
              <a:t>&gt; to the top of the stack;</a:t>
            </a:r>
            <a:br>
              <a:rPr lang="en-US" altLang="zh-TW" sz="2400" dirty="0"/>
            </a:br>
            <a:r>
              <a:rPr lang="en-US" altLang="zh-TW" sz="2400" dirty="0"/>
              <a:t>         row = </a:t>
            </a:r>
            <a:r>
              <a:rPr lang="en-US" altLang="zh-TW" sz="2400" dirty="0" err="1"/>
              <a:t>next_row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col  = </a:t>
            </a:r>
            <a:r>
              <a:rPr lang="en-US" altLang="zh-TW" sz="2400" dirty="0" err="1"/>
              <a:t>next_col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</a:t>
            </a:r>
            <a:r>
              <a:rPr lang="en-US" altLang="zh-TW" sz="2400" dirty="0" err="1"/>
              <a:t>dir</a:t>
            </a:r>
            <a:r>
              <a:rPr lang="en-US" altLang="zh-TW" sz="2400" dirty="0"/>
              <a:t>  = north;</a:t>
            </a:r>
            <a:br>
              <a:rPr lang="en-US" altLang="zh-TW" sz="2400" dirty="0"/>
            </a:br>
            <a:r>
              <a:rPr lang="en-US" altLang="zh-TW" sz="2400" dirty="0"/>
              <a:t>    }</a:t>
            </a:r>
            <a:br>
              <a:rPr lang="en-US" altLang="zh-TW" sz="2400" dirty="0"/>
            </a:br>
            <a:r>
              <a:rPr lang="en-US" altLang="zh-TW" sz="2400" dirty="0"/>
              <a:t>  }</a:t>
            </a:r>
            <a:br>
              <a:rPr lang="en-US" altLang="zh-TW" sz="2400" dirty="0"/>
            </a:br>
            <a:r>
              <a:rPr lang="en-US" altLang="zh-TW" sz="2400" dirty="0"/>
              <a:t>} </a:t>
            </a:r>
            <a:br>
              <a:rPr lang="en-US" altLang="zh-TW" sz="2400" dirty="0"/>
            </a:br>
            <a:r>
              <a:rPr lang="en-US" altLang="zh-TW" sz="2400" dirty="0" err="1"/>
              <a:t>printf</a:t>
            </a:r>
            <a:r>
              <a:rPr lang="en-US" altLang="zh-TW" sz="2400" dirty="0"/>
              <a:t>(“No path found\n”);</a:t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800" b="1" u="sng" dirty="0">
                <a:solidFill>
                  <a:schemeClr val="tx1"/>
                </a:solidFill>
              </a:rPr>
              <a:t>*Program 3.7:</a:t>
            </a:r>
            <a:r>
              <a:rPr lang="en-US" altLang="zh-TW" sz="1800" u="sng" dirty="0">
                <a:solidFill>
                  <a:schemeClr val="tx1"/>
                </a:solidFill>
              </a:rPr>
              <a:t> Initial maze algorithm (p.115)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4286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EDE00-875B-40D1-920A-354A01969AA7}" type="slidenum">
              <a:rPr lang="zh-TW" altLang="en-US"/>
              <a:pPr/>
              <a:t>51</a:t>
            </a:fld>
            <a:endParaRPr lang="zh-TW" altLang="en-US"/>
          </a:p>
        </p:txBody>
      </p:sp>
      <p:grpSp>
        <p:nvGrpSpPr>
          <p:cNvPr id="47120" name="Group 16"/>
          <p:cNvGrpSpPr>
            <a:grpSpLocks/>
          </p:cNvGrpSpPr>
          <p:nvPr/>
        </p:nvGrpSpPr>
        <p:grpSpPr bwMode="auto">
          <a:xfrm>
            <a:off x="3073400" y="996950"/>
            <a:ext cx="3251200" cy="3378200"/>
            <a:chOff x="1660" y="1283"/>
            <a:chExt cx="2048" cy="2128"/>
          </a:xfrm>
        </p:grpSpPr>
        <p:sp>
          <p:nvSpPr>
            <p:cNvPr id="47107" name="Text Box 3"/>
            <p:cNvSpPr txBox="1">
              <a:spLocks noChangeArrowheads="1"/>
            </p:cNvSpPr>
            <p:nvPr/>
          </p:nvSpPr>
          <p:spPr bwMode="auto">
            <a:xfrm>
              <a:off x="1781" y="1283"/>
              <a:ext cx="1831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 eaLnBrk="1" hangingPunct="1"/>
              <a:r>
                <a:rPr kumimoji="1" lang="zh-TW" altLang="en-US" sz="2400" b="0">
                  <a:solidFill>
                    <a:srgbClr val="CC3300"/>
                  </a:solidFill>
                </a:rPr>
                <a:t>00000</a:t>
              </a:r>
              <a:r>
                <a:rPr kumimoji="1" lang="zh-TW" altLang="en-US" sz="2400" b="0"/>
                <a:t>1</a:t>
              </a:r>
            </a:p>
            <a:p>
              <a:pPr algn="dist" eaLnBrk="1" hangingPunct="1"/>
              <a:r>
                <a:rPr kumimoji="1" lang="zh-TW" altLang="en-US" sz="2400" b="0"/>
                <a:t>11111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</a:t>
              </a:r>
              <a:endParaRPr kumimoji="1" lang="zh-TW" altLang="en-US" sz="2400" b="0"/>
            </a:p>
            <a:p>
              <a:pPr algn="dist" eaLnBrk="1" hangingPunct="1"/>
              <a:r>
                <a:rPr kumimoji="1" lang="zh-TW" altLang="en-US" sz="2400" b="0"/>
                <a:t>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0000</a:t>
              </a:r>
              <a:r>
                <a:rPr kumimoji="1" lang="zh-TW" altLang="en-US" sz="2400" b="0"/>
                <a:t>1</a:t>
              </a:r>
            </a:p>
            <a:p>
              <a:pPr algn="dist" eaLnBrk="1" hangingPunct="1"/>
              <a:r>
                <a:rPr kumimoji="1" lang="zh-TW" altLang="en-US" sz="2400" b="0">
                  <a:solidFill>
                    <a:srgbClr val="CC3300"/>
                  </a:solidFill>
                </a:rPr>
                <a:t>0</a:t>
              </a:r>
              <a:r>
                <a:rPr kumimoji="1" lang="zh-TW" altLang="en-US" sz="2400" b="0"/>
                <a:t>11111</a:t>
              </a:r>
            </a:p>
            <a:p>
              <a:pPr algn="dist" eaLnBrk="1" hangingPunct="1"/>
              <a:r>
                <a:rPr kumimoji="1" lang="zh-TW" altLang="en-US" sz="2400" b="0"/>
                <a:t>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0000</a:t>
              </a:r>
              <a:r>
                <a:rPr kumimoji="1" lang="zh-TW" altLang="en-US" sz="2400" b="0"/>
                <a:t>1</a:t>
              </a:r>
            </a:p>
            <a:p>
              <a:pPr algn="dist" eaLnBrk="1" hangingPunct="1"/>
              <a:r>
                <a:rPr kumimoji="1" lang="zh-TW" altLang="en-US" sz="2400" b="0"/>
                <a:t>11111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</a:t>
              </a:r>
              <a:endParaRPr kumimoji="1" lang="zh-TW" altLang="en-US" sz="2400" b="0"/>
            </a:p>
            <a:p>
              <a:pPr algn="dist" eaLnBrk="1" hangingPunct="1"/>
              <a:r>
                <a:rPr kumimoji="1" lang="zh-TW" altLang="en-US" sz="2400" b="0"/>
                <a:t>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0000</a:t>
              </a:r>
              <a:r>
                <a:rPr kumimoji="1" lang="zh-TW" altLang="en-US" sz="2400" b="0"/>
                <a:t>1</a:t>
              </a:r>
            </a:p>
            <a:p>
              <a:pPr algn="dist" eaLnBrk="1" hangingPunct="1"/>
              <a:r>
                <a:rPr kumimoji="1" lang="zh-TW" altLang="en-US" sz="2400" b="0">
                  <a:solidFill>
                    <a:srgbClr val="CC3300"/>
                  </a:solidFill>
                </a:rPr>
                <a:t>0</a:t>
              </a:r>
              <a:r>
                <a:rPr kumimoji="1" lang="zh-TW" altLang="en-US" sz="2400" b="0"/>
                <a:t>11111</a:t>
              </a:r>
            </a:p>
            <a:p>
              <a:pPr algn="dist" eaLnBrk="1" hangingPunct="1"/>
              <a:r>
                <a:rPr kumimoji="1" lang="zh-TW" altLang="en-US" sz="2400" b="0"/>
                <a:t>1</a:t>
              </a:r>
              <a:r>
                <a:rPr kumimoji="1" lang="zh-TW" altLang="en-US" sz="2400" b="0">
                  <a:solidFill>
                    <a:srgbClr val="CC3300"/>
                  </a:solidFill>
                </a:rPr>
                <a:t>00000</a:t>
              </a:r>
              <a:endParaRPr kumimoji="1" lang="zh-TW" altLang="en-US" sz="2400" b="0"/>
            </a:p>
          </p:txBody>
        </p:sp>
        <p:sp>
          <p:nvSpPr>
            <p:cNvPr id="47111" name="Line 7"/>
            <p:cNvSpPr>
              <a:spLocks noChangeShapeType="1"/>
            </p:cNvSpPr>
            <p:nvPr/>
          </p:nvSpPr>
          <p:spPr bwMode="auto">
            <a:xfrm>
              <a:off x="1668" y="1392"/>
              <a:ext cx="0" cy="20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3" name="Line 9"/>
            <p:cNvSpPr>
              <a:spLocks noChangeShapeType="1"/>
            </p:cNvSpPr>
            <p:nvPr/>
          </p:nvSpPr>
          <p:spPr bwMode="auto">
            <a:xfrm>
              <a:off x="1660" y="1383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4" name="Line 10"/>
            <p:cNvSpPr>
              <a:spLocks noChangeShapeType="1"/>
            </p:cNvSpPr>
            <p:nvPr/>
          </p:nvSpPr>
          <p:spPr bwMode="auto">
            <a:xfrm>
              <a:off x="1668" y="3384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7" name="Line 13"/>
            <p:cNvSpPr>
              <a:spLocks noChangeShapeType="1"/>
            </p:cNvSpPr>
            <p:nvPr/>
          </p:nvSpPr>
          <p:spPr bwMode="auto">
            <a:xfrm flipH="1">
              <a:off x="3700" y="1383"/>
              <a:ext cx="0" cy="20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8" name="Line 14"/>
            <p:cNvSpPr>
              <a:spLocks noChangeShapeType="1"/>
            </p:cNvSpPr>
            <p:nvPr/>
          </p:nvSpPr>
          <p:spPr bwMode="auto">
            <a:xfrm flipH="1">
              <a:off x="3611" y="1374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9" name="Line 15"/>
            <p:cNvSpPr>
              <a:spLocks noChangeShapeType="1"/>
            </p:cNvSpPr>
            <p:nvPr/>
          </p:nvSpPr>
          <p:spPr bwMode="auto">
            <a:xfrm flipH="1">
              <a:off x="3619" y="3375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1063625" y="5372100"/>
            <a:ext cx="498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en-US" sz="1800" u="sng"/>
              <a:t>*</a:t>
            </a:r>
            <a:r>
              <a:rPr kumimoji="1" lang="en-US" altLang="zh-TW" sz="1800" u="sng"/>
              <a:t>Figure 3.11: </a:t>
            </a:r>
            <a:r>
              <a:rPr kumimoji="1" lang="en-US" altLang="zh-TW" sz="1800" b="0" u="sng"/>
              <a:t>Simple maze with a long path (p.116)</a:t>
            </a:r>
            <a:endParaRPr kumimoji="1" lang="en-US" altLang="zh-TW" sz="2400" u="sng"/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3005138" y="446088"/>
            <a:ext cx="3125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altLang="zh-TW" sz="2800"/>
              <a:t>The size of a stack?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6300788" y="4111625"/>
            <a:ext cx="63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TW" b="0"/>
              <a:t>m*p</a:t>
            </a:r>
          </a:p>
        </p:txBody>
      </p:sp>
    </p:spTree>
    <p:extLst>
      <p:ext uri="{BB962C8B-B14F-4D97-AF65-F5344CB8AC3E}">
        <p14:creationId xmlns:p14="http://schemas.microsoft.com/office/powerpoint/2010/main" xmlns="" val="13288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AE3C-7EA2-450E-8CFB-BE51AF3E15B9}" type="slidenum">
              <a:rPr lang="zh-TW" altLang="en-US"/>
              <a:pPr/>
              <a:t>52</a:t>
            </a:fld>
            <a:endParaRPr lang="zh-TW" alt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638800" cy="662940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/>
              <a:t>void path (void)</a:t>
            </a:r>
            <a:br>
              <a:rPr lang="en-US" altLang="zh-TW" sz="2000" dirty="0"/>
            </a:br>
            <a:r>
              <a:rPr lang="en-US" altLang="zh-TW" sz="2000" dirty="0" smtClean="0"/>
              <a:t>{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 </a:t>
            </a:r>
            <a:r>
              <a:rPr lang="en-US" altLang="zh-TW" sz="2000" dirty="0" err="1" smtClean="0"/>
              <a:t>int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i, row, col, </a:t>
            </a:r>
            <a:r>
              <a:rPr lang="en-US" altLang="zh-TW" sz="2000" dirty="0" err="1"/>
              <a:t>next_row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next_col</a:t>
            </a:r>
            <a:r>
              <a:rPr lang="en-US" altLang="zh-TW" sz="2000" dirty="0"/>
              <a:t>, </a:t>
            </a:r>
            <a:r>
              <a:rPr lang="en-US" altLang="zh-TW" sz="2000" dirty="0" err="1" smtClean="0"/>
              <a:t>dir,found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FALSE;</a:t>
            </a:r>
            <a:br>
              <a:rPr lang="en-US" altLang="zh-TW" sz="2000" dirty="0"/>
            </a:br>
            <a:r>
              <a:rPr lang="en-US" altLang="zh-TW" sz="2000" dirty="0"/>
              <a:t>    element position;</a:t>
            </a:r>
            <a:br>
              <a:rPr lang="en-US" altLang="zh-TW" sz="2000" dirty="0"/>
            </a:br>
            <a:r>
              <a:rPr lang="en-US" altLang="zh-TW" sz="2000" dirty="0"/>
              <a:t>    mark[1][1] = 1; </a:t>
            </a:r>
            <a:r>
              <a:rPr lang="en-US" altLang="zh-TW" sz="2000" dirty="0" smtClean="0"/>
              <a:t>     top </a:t>
            </a:r>
            <a:r>
              <a:rPr lang="en-US" altLang="zh-TW" sz="2000" dirty="0"/>
              <a:t>=0;</a:t>
            </a:r>
            <a:br>
              <a:rPr lang="en-US" altLang="zh-TW" sz="2000" dirty="0"/>
            </a:br>
            <a:r>
              <a:rPr lang="en-US" altLang="zh-TW" sz="2000" dirty="0"/>
              <a:t>    stack[0].row = 1</a:t>
            </a:r>
            <a:r>
              <a:rPr lang="en-US" altLang="zh-TW" sz="2000" dirty="0" smtClean="0"/>
              <a:t>;  </a:t>
            </a:r>
            <a:r>
              <a:rPr lang="en-US" altLang="zh-TW" sz="2000" dirty="0"/>
              <a:t>stack[0].col = 1</a:t>
            </a:r>
            <a:r>
              <a:rPr lang="en-US" altLang="zh-TW" sz="2000" dirty="0" smtClean="0"/>
              <a:t>; stack[0</a:t>
            </a:r>
            <a:r>
              <a:rPr lang="en-US" altLang="zh-TW" sz="2000" dirty="0"/>
              <a:t>].dir = </a:t>
            </a:r>
            <a:r>
              <a:rPr lang="en-US" altLang="zh-TW" sz="2000" dirty="0" smtClean="0"/>
              <a:t>0;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  while (top &gt; -1 &amp;&amp; !found)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    {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     position = </a:t>
            </a:r>
            <a:r>
              <a:rPr lang="en-US" altLang="zh-TW" sz="2000" dirty="0" smtClean="0"/>
              <a:t>pop();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     row = position.row</a:t>
            </a:r>
            <a:r>
              <a:rPr lang="en-US" altLang="zh-TW" sz="2000" dirty="0" smtClean="0"/>
              <a:t>;       </a:t>
            </a:r>
            <a:r>
              <a:rPr lang="en-US" altLang="zh-TW" sz="2000" dirty="0"/>
              <a:t>col = position.col;</a:t>
            </a:r>
            <a:br>
              <a:rPr lang="en-US" altLang="zh-TW" sz="2000" dirty="0"/>
            </a:br>
            <a:r>
              <a:rPr lang="en-US" altLang="zh-TW" sz="2000" dirty="0"/>
              <a:t>       dir  = position.dir;</a:t>
            </a:r>
            <a:br>
              <a:rPr lang="en-US" altLang="zh-TW" sz="2000" dirty="0"/>
            </a:br>
            <a:r>
              <a:rPr lang="en-US" altLang="zh-TW" sz="2000" dirty="0"/>
              <a:t>       while (dir &lt; 8 &amp;&amp; !found)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        {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               /*move in direction dir  */</a:t>
            </a:r>
            <a:br>
              <a:rPr lang="en-US" altLang="zh-TW" sz="2000" dirty="0"/>
            </a:br>
            <a:r>
              <a:rPr lang="en-US" altLang="zh-TW" sz="2000" dirty="0"/>
              <a:t>                 </a:t>
            </a:r>
            <a:r>
              <a:rPr lang="en-US" altLang="zh-TW" sz="2000" dirty="0" err="1"/>
              <a:t>next_row</a:t>
            </a:r>
            <a:r>
              <a:rPr lang="en-US" altLang="zh-TW" sz="2000" dirty="0"/>
              <a:t> = row + move[dir].</a:t>
            </a:r>
            <a:r>
              <a:rPr lang="en-US" altLang="zh-TW" sz="2000" dirty="0" err="1"/>
              <a:t>vert</a:t>
            </a:r>
            <a:r>
              <a:rPr lang="en-US" altLang="zh-TW" sz="2000" dirty="0"/>
              <a:t>;</a:t>
            </a:r>
            <a:br>
              <a:rPr lang="en-US" altLang="zh-TW" sz="2000" dirty="0"/>
            </a:br>
            <a:r>
              <a:rPr lang="en-US" altLang="zh-TW" sz="2000" dirty="0"/>
              <a:t>                 </a:t>
            </a:r>
            <a:r>
              <a:rPr lang="en-US" altLang="zh-TW" sz="2000" dirty="0" err="1"/>
              <a:t>next_col</a:t>
            </a:r>
            <a:r>
              <a:rPr lang="en-US" altLang="zh-TW" sz="2000" dirty="0"/>
              <a:t>  = col + move[dir].</a:t>
            </a:r>
            <a:r>
              <a:rPr lang="en-US" altLang="zh-TW" sz="2000" dirty="0" err="1"/>
              <a:t>horiz</a:t>
            </a:r>
            <a:r>
              <a:rPr lang="en-US" altLang="zh-TW" sz="2000" dirty="0"/>
              <a:t>;</a:t>
            </a:r>
            <a:br>
              <a:rPr lang="en-US" altLang="zh-TW" sz="2000" dirty="0"/>
            </a:br>
            <a:r>
              <a:rPr lang="en-US" altLang="zh-TW" sz="2000" dirty="0" smtClean="0"/>
              <a:t>                if (</a:t>
            </a:r>
            <a:r>
              <a:rPr lang="en-US" altLang="zh-TW" sz="2000" dirty="0" err="1" smtClean="0"/>
              <a:t>next_row</a:t>
            </a:r>
            <a:r>
              <a:rPr lang="en-US" altLang="zh-TW" sz="2000" dirty="0" smtClean="0"/>
              <a:t>==EXIT_ROW &amp;&amp; 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    </a:t>
            </a:r>
            <a:r>
              <a:rPr lang="en-US" altLang="zh-TW" sz="2000" dirty="0" err="1" smtClean="0"/>
              <a:t>next_col</a:t>
            </a:r>
            <a:r>
              <a:rPr lang="en-US" altLang="zh-TW" sz="2000" dirty="0" smtClean="0"/>
              <a:t>==EXIT_COL)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       found = TRUE;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2400" dirty="0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5791200" y="228600"/>
            <a:ext cx="1933575" cy="4191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5715000" y="0"/>
            <a:ext cx="2218604" cy="10160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486400" y="0"/>
            <a:ext cx="669925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en-US" b="0" dirty="0">
                <a:solidFill>
                  <a:schemeClr val="tx2"/>
                </a:solidFill>
              </a:rPr>
              <a:t>(</a:t>
            </a:r>
            <a:r>
              <a:rPr kumimoji="1" lang="zh-TW" altLang="en-US" b="0" dirty="0" smtClean="0">
                <a:solidFill>
                  <a:schemeClr val="tx2"/>
                </a:solidFill>
              </a:rPr>
              <a:t>1,1)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7467600" y="533400"/>
            <a:ext cx="739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en-US" b="0" dirty="0">
                <a:solidFill>
                  <a:schemeClr val="tx2"/>
                </a:solidFill>
              </a:rPr>
              <a:t>(</a:t>
            </a:r>
            <a:r>
              <a:rPr kumimoji="1" lang="en-US" altLang="zh-TW" b="0" dirty="0" err="1">
                <a:solidFill>
                  <a:schemeClr val="tx2"/>
                </a:solidFill>
              </a:rPr>
              <a:t>m,p</a:t>
            </a:r>
            <a:r>
              <a:rPr kumimoji="1" lang="en-US" altLang="zh-TW" b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7924800" y="762000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TW" altLang="zh-TW" b="0" dirty="0">
                <a:solidFill>
                  <a:srgbClr val="CC3300"/>
                </a:solidFill>
              </a:rPr>
              <a:t>(</a:t>
            </a:r>
            <a:r>
              <a:rPr kumimoji="1" lang="en-US" altLang="zh-TW" b="0" dirty="0">
                <a:solidFill>
                  <a:srgbClr val="CC3300"/>
                </a:solidFill>
              </a:rPr>
              <a:t>m+2)*(p+2)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7800" y="1371600"/>
            <a:ext cx="38862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en-US" altLang="zh-TW" sz="2000" dirty="0" smtClean="0"/>
              <a:t>else if  ( !maze[</a:t>
            </a:r>
            <a:r>
              <a:rPr lang="en-US" altLang="zh-TW" sz="2000" dirty="0" err="1" smtClean="0"/>
              <a:t>next_row</a:t>
            </a:r>
            <a:r>
              <a:rPr lang="en-US" altLang="zh-TW" sz="2000" dirty="0" smtClean="0"/>
              <a:t>][</a:t>
            </a:r>
            <a:r>
              <a:rPr lang="en-US" altLang="zh-TW" sz="2000" dirty="0" err="1" smtClean="0"/>
              <a:t>next_col</a:t>
            </a:r>
            <a:r>
              <a:rPr lang="en-US" altLang="zh-TW" sz="2000" dirty="0" smtClean="0"/>
              <a:t>]  </a:t>
            </a:r>
          </a:p>
          <a:p>
            <a:r>
              <a:rPr lang="en-US" altLang="zh-TW" sz="2000" dirty="0" smtClean="0"/>
              <a:t>                    &amp;&amp;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!mark[</a:t>
            </a:r>
            <a:r>
              <a:rPr lang="en-US" altLang="zh-TW" sz="2000" dirty="0" err="1" smtClean="0"/>
              <a:t>next_row</a:t>
            </a:r>
            <a:r>
              <a:rPr lang="en-US" altLang="zh-TW" sz="2000" dirty="0" smtClean="0"/>
              <a:t>][</a:t>
            </a:r>
            <a:r>
              <a:rPr lang="en-US" altLang="zh-TW" sz="2000" dirty="0" err="1" smtClean="0"/>
              <a:t>next_col</a:t>
            </a:r>
            <a:r>
              <a:rPr lang="en-US" altLang="zh-TW" sz="2000" dirty="0" smtClean="0"/>
              <a:t>] )        </a:t>
            </a:r>
          </a:p>
          <a:p>
            <a:r>
              <a:rPr lang="en-US" altLang="zh-TW" sz="2000" dirty="0" smtClean="0"/>
              <a:t>         {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mark[</a:t>
            </a:r>
            <a:r>
              <a:rPr lang="en-US" altLang="zh-TW" sz="2000" dirty="0" err="1" smtClean="0"/>
              <a:t>next_row</a:t>
            </a:r>
            <a:r>
              <a:rPr lang="en-US" altLang="zh-TW" sz="2000" dirty="0" smtClean="0"/>
              <a:t>][</a:t>
            </a:r>
            <a:r>
              <a:rPr lang="en-US" altLang="zh-TW" sz="2000" dirty="0" err="1" smtClean="0"/>
              <a:t>next_col</a:t>
            </a:r>
            <a:r>
              <a:rPr lang="en-US" altLang="zh-TW" sz="2000" dirty="0" smtClean="0"/>
              <a:t>] = 1;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position.row = row;</a:t>
            </a:r>
          </a:p>
          <a:p>
            <a:r>
              <a:rPr lang="en-US" altLang="zh-TW" sz="2000" dirty="0" smtClean="0"/>
              <a:t>              position.col = </a:t>
            </a:r>
            <a:r>
              <a:rPr lang="en-US" altLang="zh-TW" sz="2000" dirty="0" err="1" smtClean="0"/>
              <a:t>col</a:t>
            </a:r>
            <a:r>
              <a:rPr lang="en-US" altLang="zh-TW" sz="2000" dirty="0" smtClean="0"/>
              <a:t>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position.dir = ++dir;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push(position);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row = </a:t>
            </a:r>
            <a:r>
              <a:rPr lang="en-US" altLang="zh-TW" sz="2000" dirty="0" err="1" smtClean="0"/>
              <a:t>next_row</a:t>
            </a:r>
            <a:r>
              <a:rPr lang="en-US" altLang="zh-TW" sz="2000" dirty="0" smtClean="0"/>
              <a:t>; </a:t>
            </a:r>
          </a:p>
          <a:p>
            <a:r>
              <a:rPr lang="en-US" altLang="zh-TW" sz="2000" dirty="0" smtClean="0"/>
              <a:t>              </a:t>
            </a:r>
            <a:r>
              <a:rPr lang="en-US" altLang="zh-TW" sz="2000" dirty="0" err="1" smtClean="0"/>
              <a:t>col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next_col</a:t>
            </a:r>
            <a:r>
              <a:rPr lang="en-US" altLang="zh-TW" sz="2000" dirty="0" smtClean="0"/>
              <a:t>; </a:t>
            </a:r>
          </a:p>
          <a:p>
            <a:r>
              <a:rPr lang="en-US" altLang="zh-TW" sz="2000" dirty="0" smtClean="0"/>
              <a:t>              dir = 0;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}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else ++dir;</a:t>
            </a:r>
            <a:br>
              <a:rPr lang="en-US" altLang="zh-TW" sz="2000" dirty="0" smtClean="0"/>
            </a:br>
            <a:r>
              <a:rPr lang="en-US" altLang="zh-TW" sz="2000" dirty="0" smtClean="0"/>
              <a:t>       }</a:t>
            </a:r>
            <a:br>
              <a:rPr lang="en-US" altLang="zh-TW" sz="2000" dirty="0" smtClean="0"/>
            </a:br>
            <a:r>
              <a:rPr lang="en-US" altLang="zh-TW" sz="2000" dirty="0" smtClean="0"/>
              <a:t>   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1857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CHAPTER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D687-A586-423C-B874-BD0DFE9C7E58}" type="slidenum">
              <a:rPr lang="zh-TW" altLang="en-US"/>
              <a:pPr/>
              <a:t>53</a:t>
            </a:fld>
            <a:endParaRPr lang="zh-TW" alt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47000" cy="5043488"/>
          </a:xfrm>
        </p:spPr>
        <p:txBody>
          <a:bodyPr/>
          <a:lstStyle/>
          <a:p>
            <a:pPr algn="l"/>
            <a:r>
              <a:rPr lang="zh-TW" altLang="zh-TW" sz="2400" dirty="0"/>
              <a:t>    </a:t>
            </a:r>
            <a:r>
              <a:rPr lang="en-US" altLang="zh-TW" sz="2400" dirty="0"/>
              <a:t>if (found) {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(“The path is :\n”);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(“row col\n”);</a:t>
            </a:r>
            <a:br>
              <a:rPr lang="en-US" altLang="zh-TW" sz="2400" dirty="0"/>
            </a:br>
            <a:r>
              <a:rPr lang="en-US" altLang="zh-TW" sz="2400" dirty="0"/>
              <a:t>        for (i = 0; i &lt;= top; i++)</a:t>
            </a:r>
            <a:br>
              <a:rPr lang="en-US" altLang="zh-TW" sz="2400" dirty="0"/>
            </a:br>
            <a:r>
              <a:rPr lang="en-US" altLang="zh-TW" sz="2400" dirty="0"/>
              <a:t>             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 %2d%5d”, stack[i].row, stack[i].col);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(“%2d%5d\n”, row, col);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(“%2d%5d\n”, EXIT_ROW, EXIT_COL);</a:t>
            </a:r>
            <a:br>
              <a:rPr lang="en-US" altLang="zh-TW" sz="2400" dirty="0"/>
            </a:br>
            <a:r>
              <a:rPr lang="en-US" altLang="zh-TW" sz="2400" dirty="0"/>
              <a:t>     }</a:t>
            </a:r>
            <a:br>
              <a:rPr lang="en-US" altLang="zh-TW" sz="2400" dirty="0"/>
            </a:br>
            <a:r>
              <a:rPr lang="en-US" altLang="zh-TW" sz="2400" dirty="0"/>
              <a:t>    else </a:t>
            </a:r>
            <a:r>
              <a:rPr lang="en-US" altLang="zh-TW" sz="2400" dirty="0" err="1"/>
              <a:t>printf</a:t>
            </a:r>
            <a:r>
              <a:rPr lang="en-US" altLang="zh-TW" sz="2400" dirty="0"/>
              <a:t>(“The maze does not have a path\n”);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en-US" altLang="zh-TW" sz="2400" b="1" u="sng" dirty="0"/>
              <a:t/>
            </a:r>
            <a:br>
              <a:rPr lang="en-US" altLang="zh-TW" sz="2400" b="1" u="sng" dirty="0"/>
            </a:br>
            <a:r>
              <a:rPr lang="en-US" altLang="zh-TW" sz="1800" b="1" u="sng" dirty="0">
                <a:solidFill>
                  <a:schemeClr val="tx1"/>
                </a:solidFill>
              </a:rPr>
              <a:t>*Program 3.8:</a:t>
            </a:r>
            <a:r>
              <a:rPr lang="en-US" altLang="zh-TW" sz="1800" u="sng" dirty="0">
                <a:solidFill>
                  <a:schemeClr val="tx1"/>
                </a:solidFill>
              </a:rPr>
              <a:t>Maze search </a:t>
            </a:r>
            <a:r>
              <a:rPr lang="en-US" altLang="zh-TW" sz="1800" u="sng" dirty="0" smtClean="0">
                <a:solidFill>
                  <a:schemeClr val="tx1"/>
                </a:solidFill>
              </a:rPr>
              <a:t>function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xmlns="" val="100411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Application :Polish Notation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916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Three levels of precedence for usual binary operations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FF0000"/>
                </a:solidFill>
              </a:rPr>
              <a:t>Highest</a:t>
            </a:r>
            <a:r>
              <a:rPr lang="en-US" dirty="0" smtClean="0"/>
              <a:t> : Exponentiation(</a:t>
            </a:r>
            <a:r>
              <a:rPr lang="en-US" dirty="0" smtClean="0">
                <a:solidFill>
                  <a:srgbClr val="FF0000"/>
                </a:solidFill>
              </a:rPr>
              <a:t>^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00B050"/>
                </a:solidFill>
              </a:rPr>
              <a:t>Next highest </a:t>
            </a:r>
            <a:r>
              <a:rPr lang="en-US" dirty="0" smtClean="0"/>
              <a:t>: Multiplication (</a:t>
            </a:r>
            <a:r>
              <a:rPr lang="en-US" dirty="0" smtClean="0">
                <a:solidFill>
                  <a:srgbClr val="00B050"/>
                </a:solidFill>
              </a:rPr>
              <a:t>*</a:t>
            </a:r>
            <a:r>
              <a:rPr lang="en-US" dirty="0" smtClean="0"/>
              <a:t>) and division(</a:t>
            </a:r>
            <a:r>
              <a:rPr lang="en-US" dirty="0" smtClean="0">
                <a:solidFill>
                  <a:srgbClr val="00B050"/>
                </a:solidFill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Lowest </a:t>
            </a:r>
            <a:r>
              <a:rPr lang="en-US" dirty="0" smtClean="0"/>
              <a:t> : Addition(</a:t>
            </a:r>
            <a:r>
              <a:rPr lang="en-US" dirty="0" smtClean="0">
                <a:solidFill>
                  <a:srgbClr val="7030A0"/>
                </a:solidFill>
              </a:rPr>
              <a:t>+</a:t>
            </a:r>
            <a:r>
              <a:rPr lang="en-US" dirty="0" smtClean="0"/>
              <a:t>) and subtraction(</a:t>
            </a:r>
            <a:r>
              <a:rPr lang="en-US" dirty="0" smtClean="0">
                <a:solidFill>
                  <a:srgbClr val="7030A0"/>
                </a:solidFill>
              </a:rPr>
              <a:t>-</a:t>
            </a:r>
            <a:r>
              <a:rPr lang="en-US" dirty="0" smtClean="0"/>
              <a:t>)</a:t>
            </a:r>
          </a:p>
          <a:p>
            <a:r>
              <a:rPr lang="en-US" dirty="0" smtClean="0"/>
              <a:t>Types of Expression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1. Infix  </a:t>
            </a:r>
            <a:r>
              <a:rPr lang="en-US" dirty="0" smtClean="0"/>
              <a:t>: we place a binary operator in b/w its two operands </a:t>
            </a:r>
          </a:p>
          <a:p>
            <a:pPr marL="0" indent="0">
              <a:buNone/>
            </a:pPr>
            <a:r>
              <a:rPr lang="en-US" dirty="0" smtClean="0"/>
              <a:t>                                  Ex : </a:t>
            </a:r>
            <a:r>
              <a:rPr lang="en-US" dirty="0" err="1" smtClean="0"/>
              <a:t>a+b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2. Prefix/Polish  </a:t>
            </a:r>
            <a:r>
              <a:rPr lang="en-US" dirty="0" smtClean="0"/>
              <a:t>: In this , each operator appears before the operands                 Ex : +</a:t>
            </a:r>
            <a:r>
              <a:rPr lang="en-US" dirty="0" err="1" smtClean="0"/>
              <a:t>ab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3. Postfix/Suffix/Reverse Polish </a:t>
            </a:r>
            <a:r>
              <a:rPr lang="en-US" dirty="0" smtClean="0"/>
              <a:t>: In this ,each operator appears after its operands      Ex : </a:t>
            </a:r>
            <a:r>
              <a:rPr lang="en-US" dirty="0" err="1" smtClean="0"/>
              <a:t>ab</a:t>
            </a:r>
            <a:r>
              <a:rPr lang="en-US" dirty="0" smtClean="0"/>
              <a:t>+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357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Evaluation of a Postfix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Scan left-to-right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Place the operands on a stack until an operator is found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Performs operations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Pop two operands from the stack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Perform the specified operation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Push the result back on the stack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Ex </a:t>
            </a:r>
            <a:r>
              <a:rPr lang="en-US" dirty="0" smtClean="0"/>
              <a:t>:   1) </a:t>
            </a:r>
            <a:r>
              <a:rPr lang="en-US" smtClean="0"/>
              <a:t>562+*41/-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2)62/3-42*+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3)</a:t>
            </a:r>
            <a:r>
              <a:rPr lang="en-US" dirty="0" err="1" smtClean="0"/>
              <a:t>abc</a:t>
            </a:r>
            <a:r>
              <a:rPr lang="en-US" dirty="0" smtClean="0"/>
              <a:t>-d+/</a:t>
            </a:r>
            <a:r>
              <a:rPr lang="en-US" dirty="0" err="1" smtClean="0"/>
              <a:t>ea</a:t>
            </a:r>
            <a:r>
              <a:rPr lang="en-US" dirty="0" smtClean="0"/>
              <a:t>-*e*  (a=b=2  ,c=d=4 , e=5)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465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Postfix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user\Desktop\data structures\IMG_20160802_1646514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9144000" cy="49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899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:\Users\user\Desktop\data structures\IMG_20160802_1647250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861" y="152400"/>
            <a:ext cx="8604448" cy="320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data structures\IMG_20160802_1647386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861" y="3235037"/>
            <a:ext cx="861060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112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&amp; Pop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C:\Users\user\Desktop\data structures\IMG_20160802_1646243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9023148" cy="5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346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 using Dynamic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compile time, How large the stack will become?</a:t>
            </a:r>
          </a:p>
          <a:p>
            <a:r>
              <a:rPr lang="en-US" dirty="0" smtClean="0"/>
              <a:t>Dynamic allocation ,increase the size of this array as needed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Functions </a:t>
            </a:r>
            <a:r>
              <a:rPr lang="en-US" dirty="0" smtClean="0"/>
              <a:t>(initial capacity =1)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 smtClean="0"/>
              <a:t>CreateS</a:t>
            </a:r>
            <a:r>
              <a:rPr lang="en-US" dirty="0" smtClean="0"/>
              <a:t> ,</a:t>
            </a:r>
            <a:r>
              <a:rPr lang="en-US" dirty="0" err="1" smtClean="0"/>
              <a:t>IsEmpty</a:t>
            </a:r>
            <a:r>
              <a:rPr lang="en-US" dirty="0" smtClean="0"/>
              <a:t> , </a:t>
            </a:r>
            <a:r>
              <a:rPr lang="en-US" dirty="0" err="1" smtClean="0"/>
              <a:t>IsFull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398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Stack </a:t>
            </a:r>
            <a:r>
              <a:rPr lang="en-US" dirty="0" err="1" smtClean="0">
                <a:solidFill>
                  <a:srgbClr val="FF0000"/>
                </a:solidFill>
              </a:rPr>
              <a:t>CreateS</a:t>
            </a:r>
            <a:r>
              <a:rPr lang="en-US" dirty="0" smtClean="0">
                <a:solidFill>
                  <a:srgbClr val="FF0000"/>
                </a:solidFill>
              </a:rPr>
              <a:t>( ) </a:t>
            </a:r>
            <a:r>
              <a:rPr lang="en-US" dirty="0" smtClean="0"/>
              <a:t>:: =</a:t>
            </a: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</a:t>
            </a:r>
            <a:r>
              <a:rPr lang="en-US" dirty="0" err="1" smtClean="0"/>
              <a:t>int</a:t>
            </a:r>
            <a:r>
              <a:rPr lang="en-US" dirty="0" smtClean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/* other fields */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} element;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element *stack;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MALLOC(</a:t>
            </a:r>
            <a:r>
              <a:rPr lang="en-US" dirty="0" err="1" smtClean="0"/>
              <a:t>stack,sizeof</a:t>
            </a:r>
            <a:r>
              <a:rPr lang="en-US" dirty="0" smtClean="0"/>
              <a:t>(*stack));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int</a:t>
            </a:r>
            <a:r>
              <a:rPr lang="en-US" dirty="0" smtClean="0"/>
              <a:t> capacity=1;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int</a:t>
            </a:r>
            <a:r>
              <a:rPr lang="en-US" dirty="0" smtClean="0"/>
              <a:t> top=-1;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Boolean </a:t>
            </a:r>
            <a:r>
              <a:rPr lang="en-US" dirty="0" err="1" smtClean="0">
                <a:solidFill>
                  <a:srgbClr val="FF0000"/>
                </a:solidFill>
              </a:rPr>
              <a:t>IsEmpty</a:t>
            </a:r>
            <a:r>
              <a:rPr lang="en-US" dirty="0" smtClean="0">
                <a:solidFill>
                  <a:srgbClr val="FF0000"/>
                </a:solidFill>
              </a:rPr>
              <a:t>(Stack) </a:t>
            </a:r>
            <a:r>
              <a:rPr lang="en-US" dirty="0" smtClean="0"/>
              <a:t>::=top&lt;0;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Boolean </a:t>
            </a:r>
            <a:r>
              <a:rPr lang="en-US" dirty="0" err="1" smtClean="0">
                <a:solidFill>
                  <a:srgbClr val="FF0000"/>
                </a:solidFill>
              </a:rPr>
              <a:t>IsFull</a:t>
            </a:r>
            <a:r>
              <a:rPr lang="en-US" dirty="0" smtClean="0">
                <a:solidFill>
                  <a:srgbClr val="FF0000"/>
                </a:solidFill>
              </a:rPr>
              <a:t>(Stack) </a:t>
            </a:r>
            <a:r>
              <a:rPr lang="en-US" dirty="0" smtClean="0"/>
              <a:t>::= top&gt;=capacity-1;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89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458200" cy="5638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push() ,Replace MAX_SIZE with capacity</a:t>
            </a:r>
          </a:p>
          <a:p>
            <a:r>
              <a:rPr lang="en-US" dirty="0" err="1" smtClean="0"/>
              <a:t>Unchange</a:t>
            </a:r>
            <a:r>
              <a:rPr lang="en-US" dirty="0" smtClean="0"/>
              <a:t> pop()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Stack full with array doubling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oid push(element item 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if(top==capacity-1)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REALLOC(stack,2*capacity*</a:t>
            </a:r>
            <a:r>
              <a:rPr lang="en-US" dirty="0" err="1" smtClean="0"/>
              <a:t>sizeof</a:t>
            </a:r>
            <a:r>
              <a:rPr lang="en-US" dirty="0" smtClean="0"/>
              <a:t>(stack))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capacity*=2;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stack[++top]=item;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683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2386</Words>
  <Application>Microsoft Office PowerPoint</Application>
  <PresentationFormat>On-screen Show (4:3)</PresentationFormat>
  <Paragraphs>421</Paragraphs>
  <Slides>57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文件</vt:lpstr>
      <vt:lpstr>Stacks And Queues</vt:lpstr>
      <vt:lpstr>Stack</vt:lpstr>
      <vt:lpstr>Push operation</vt:lpstr>
      <vt:lpstr>Pop operation</vt:lpstr>
      <vt:lpstr>Display operation</vt:lpstr>
      <vt:lpstr>Push &amp; Pop</vt:lpstr>
      <vt:lpstr>Stacks using Dynamic Arrays</vt:lpstr>
      <vt:lpstr>Slide 8</vt:lpstr>
      <vt:lpstr>Slide 9</vt:lpstr>
      <vt:lpstr>Queues(FIFO)</vt:lpstr>
      <vt:lpstr>Operation on Queue</vt:lpstr>
      <vt:lpstr>Insert an item from queue</vt:lpstr>
      <vt:lpstr>Delete from the front end</vt:lpstr>
      <vt:lpstr>Display the contents of queue</vt:lpstr>
      <vt:lpstr>Circular queue</vt:lpstr>
      <vt:lpstr>Circular queue</vt:lpstr>
      <vt:lpstr>Insert</vt:lpstr>
      <vt:lpstr>Delete</vt:lpstr>
      <vt:lpstr>Slide 19</vt:lpstr>
      <vt:lpstr>Circular queue using dynamically allocated arrays</vt:lpstr>
      <vt:lpstr>Doubling Queue capacity</vt:lpstr>
      <vt:lpstr>Recursion</vt:lpstr>
      <vt:lpstr>Factorial function</vt:lpstr>
      <vt:lpstr>Fibonacii Sequence</vt:lpstr>
      <vt:lpstr>GCD</vt:lpstr>
      <vt:lpstr>Ackermann Function</vt:lpstr>
      <vt:lpstr>Tower of Hanoi</vt:lpstr>
      <vt:lpstr>Slide 28</vt:lpstr>
      <vt:lpstr>Slide 29</vt:lpstr>
      <vt:lpstr>Slide 30</vt:lpstr>
      <vt:lpstr>Slide 31</vt:lpstr>
      <vt:lpstr>Deques</vt:lpstr>
      <vt:lpstr>Priority Queues</vt:lpstr>
      <vt:lpstr>One-Way List  Representation of a Priority Queue</vt:lpstr>
      <vt:lpstr>Slide 35</vt:lpstr>
      <vt:lpstr>Process &amp; Insertion</vt:lpstr>
      <vt:lpstr>Array Representation of a Priority Queue</vt:lpstr>
      <vt:lpstr>Process &amp; Insertion</vt:lpstr>
      <vt:lpstr>Multiple Stacks &amp; Queues</vt:lpstr>
      <vt:lpstr>Slide 40</vt:lpstr>
      <vt:lpstr>Slide 41</vt:lpstr>
      <vt:lpstr>Slide 42</vt:lpstr>
      <vt:lpstr>Slide 43</vt:lpstr>
      <vt:lpstr>Slide 44</vt:lpstr>
      <vt:lpstr>Slide 45</vt:lpstr>
      <vt:lpstr>typedef struct {                              short int vert;                                short int horiz;                                         } offsets; offsets move[8]; /*array of moves for each direction*/</vt:lpstr>
      <vt:lpstr>Important Points</vt:lpstr>
      <vt:lpstr>Representation of stack</vt:lpstr>
      <vt:lpstr>Initialize a stack to the maze’s entrance coordinates and direction to north; while (stack is not empty){    /* move to position at top of stack */ &lt;row, col, dir&gt; = delete from top of stack;  while (there are more moves from current position) {      &lt;next_row, next_col &gt; = coordinates of next move;      dir = direction of move;      if ((next_row == EXIT_ROW)&amp;&amp; (next_col == EXIT_COL))             success;      if (maze[next_row][next_col] == 0 &amp;&amp;               mark[next_row][next_col] == 0) { </vt:lpstr>
      <vt:lpstr>     /* legal move and haven’t been there */          mark[next_row][next_col] = 1;          /* save current position and direction */          add &lt;row, col, dir&gt; to the top of the stack;          row = next_row;          col  = next_col;          dir  = north;     }   } }  printf(“No path found\n”);  *Program 3.7: Initial maze algorithm (p.115)</vt:lpstr>
      <vt:lpstr>Slide 51</vt:lpstr>
      <vt:lpstr>void path (void) {    int i, row, col, next_row, next_col, dir,found = FALSE;     element position;     mark[1][1] = 1;      top =0;     stack[0].row = 1;  stack[0].col = 1; stack[0].dir = 0;     while (top &gt; -1 &amp;&amp; !found)      {        position = pop();        row = position.row;       col = position.col;        dir  = position.dir;        while (dir &lt; 8 &amp;&amp; !found)          {                  /*move in direction dir  */                  next_row = row + move[dir].vert;                  next_col  = col + move[dir].horiz;                 if (next_row==EXIT_ROW &amp;&amp;                           next_col==EXIT_COL)                             found = TRUE; </vt:lpstr>
      <vt:lpstr>    if (found) {         printf(“The path is :\n”);         printf(“row col\n”);         for (i = 0; i &lt;= top; i++)               printf(“ %2d%5d”, stack[i].row, stack[i].col);         printf(“%2d%5d\n”, row, col);         printf(“%2d%5d\n”, EXIT_ROW, EXIT_COL);      }     else printf(“The maze does not have a path\n”); }  *Program 3.8:Maze search function</vt:lpstr>
      <vt:lpstr>Stack Application :Polish Notation</vt:lpstr>
      <vt:lpstr>Evaluation of a Postfix Expression</vt:lpstr>
      <vt:lpstr>Evaluation Of Postfix Expression</vt:lpstr>
      <vt:lpstr>Slide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171</cp:revision>
  <dcterms:created xsi:type="dcterms:W3CDTF">2006-08-16T00:00:00Z</dcterms:created>
  <dcterms:modified xsi:type="dcterms:W3CDTF">2019-08-28T09:38:06Z</dcterms:modified>
</cp:coreProperties>
</file>